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1"/>
  </p:notesMasterIdLst>
  <p:handoutMasterIdLst>
    <p:handoutMasterId r:id="rId22"/>
  </p:handoutMasterIdLst>
  <p:sldIdLst>
    <p:sldId id="262"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302" r:id="rId17"/>
    <p:sldId id="299" r:id="rId18"/>
    <p:sldId id="300" r:id="rId19"/>
    <p:sldId id="301" r:id="rId20"/>
  </p:sldIdLst>
  <p:sldSz cx="9144000" cy="6858000" type="screen4x3"/>
  <p:notesSz cx="6858000" cy="9144000"/>
  <p:defaultTextStyle>
    <a:defPPr>
      <a:defRPr lang="en-US"/>
    </a:defPPr>
    <a:lvl1pPr algn="r"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3399FF"/>
    <a:srgbClr val="0092CC"/>
    <a:srgbClr val="969696"/>
    <a:srgbClr val="333333"/>
    <a:srgbClr val="47CAFF"/>
    <a:srgbClr val="A5832D"/>
    <a:srgbClr val="FFFFFF"/>
    <a:srgbClr val="C7E6FD"/>
    <a:srgbClr val="02C4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32" autoAdjust="0"/>
    <p:restoredTop sz="94492" autoAdjust="0"/>
  </p:normalViewPr>
  <p:slideViewPr>
    <p:cSldViewPr snapToGrid="0">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87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굴림" charset="-127"/>
              </a:defRPr>
            </a:lvl1pPr>
          </a:lstStyle>
          <a:p>
            <a:endParaRPr lang="en-US" altLang="ko-KR"/>
          </a:p>
        </p:txBody>
      </p:sp>
      <p:sp>
        <p:nvSpPr>
          <p:cNvPr id="747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굴림" charset="-127"/>
              </a:defRPr>
            </a:lvl1pPr>
          </a:lstStyle>
          <a:p>
            <a:endParaRPr lang="en-US" altLang="ko-KR"/>
          </a:p>
        </p:txBody>
      </p:sp>
      <p:sp>
        <p:nvSpPr>
          <p:cNvPr id="747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굴림" charset="-127"/>
              </a:defRPr>
            </a:lvl1pPr>
          </a:lstStyle>
          <a:p>
            <a:endParaRPr lang="en-US" altLang="ko-KR"/>
          </a:p>
        </p:txBody>
      </p:sp>
      <p:sp>
        <p:nvSpPr>
          <p:cNvPr id="747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굴림" charset="-127"/>
              </a:defRPr>
            </a:lvl1pPr>
          </a:lstStyle>
          <a:p>
            <a:fld id="{505513E1-B437-4BAE-86F6-4C72F3BFC793}" type="slidenum">
              <a:rPr lang="ko-KR" altLang="en-US"/>
              <a:pPr/>
              <a:t>‹#›</a:t>
            </a:fld>
            <a:endParaRPr lang="en-US" altLang="ko-KR"/>
          </a:p>
        </p:txBody>
      </p:sp>
    </p:spTree>
    <p:extLst>
      <p:ext uri="{BB962C8B-B14F-4D97-AF65-F5344CB8AC3E}">
        <p14:creationId xmlns:p14="http://schemas.microsoft.com/office/powerpoint/2010/main" xmlns="" val="22592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굴림" charset="-127"/>
              </a:defRPr>
            </a:lvl1pPr>
          </a:lstStyle>
          <a:p>
            <a:endParaRPr lang="en-US" altLang="ko-KR"/>
          </a:p>
        </p:txBody>
      </p:sp>
      <p:sp>
        <p:nvSpPr>
          <p:cNvPr id="778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굴림" charset="-127"/>
              </a:defRPr>
            </a:lvl1pPr>
          </a:lstStyle>
          <a:p>
            <a:endParaRPr lang="en-US" altLang="ko-KR"/>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굴림" charset="-127"/>
              </a:defRPr>
            </a:lvl1pPr>
          </a:lstStyle>
          <a:p>
            <a:endParaRPr lang="en-US" altLang="ko-KR"/>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굴림" charset="-127"/>
              </a:defRPr>
            </a:lvl1pPr>
          </a:lstStyle>
          <a:p>
            <a:fld id="{104115FE-E4B5-43FE-8A98-962B74EB60FD}" type="slidenum">
              <a:rPr lang="ko-KR" altLang="en-US"/>
              <a:pPr/>
              <a:t>‹#›</a:t>
            </a:fld>
            <a:endParaRPr lang="en-US" altLang="ko-KR"/>
          </a:p>
        </p:txBody>
      </p:sp>
    </p:spTree>
    <p:extLst>
      <p:ext uri="{BB962C8B-B14F-4D97-AF65-F5344CB8AC3E}">
        <p14:creationId xmlns:p14="http://schemas.microsoft.com/office/powerpoint/2010/main" xmlns="" val="3346046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____________Microsoft_Office_PowerPoint_97-20031.ppt"/><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solidFill>
          <a:schemeClr val="bg1"/>
        </a:solidFill>
        <a:effectLst/>
      </p:bgPr>
    </p:bg>
    <p:spTree>
      <p:nvGrpSpPr>
        <p:cNvPr id="1" name=""/>
        <p:cNvGrpSpPr/>
        <p:nvPr/>
      </p:nvGrpSpPr>
      <p:grpSpPr>
        <a:xfrm>
          <a:off x="0" y="0"/>
          <a:ext cx="0" cy="0"/>
          <a:chOff x="0" y="0"/>
          <a:chExt cx="0" cy="0"/>
        </a:xfrm>
      </p:grpSpPr>
      <p:grpSp>
        <p:nvGrpSpPr>
          <p:cNvPr id="13541" name="Group 229"/>
          <p:cNvGrpSpPr>
            <a:grpSpLocks/>
          </p:cNvGrpSpPr>
          <p:nvPr/>
        </p:nvGrpSpPr>
        <p:grpSpPr bwMode="auto">
          <a:xfrm>
            <a:off x="0" y="0"/>
            <a:ext cx="9144000" cy="6858000"/>
            <a:chOff x="0" y="0"/>
            <a:chExt cx="5760" cy="4320"/>
          </a:xfrm>
        </p:grpSpPr>
        <p:sp>
          <p:nvSpPr>
            <p:cNvPr id="13436" name="Rectangle 124"/>
            <p:cNvSpPr>
              <a:spLocks noChangeArrowheads="1"/>
            </p:cNvSpPr>
            <p:nvPr userDrawn="1"/>
          </p:nvSpPr>
          <p:spPr bwMode="white">
            <a:xfrm>
              <a:off x="0" y="0"/>
              <a:ext cx="5760" cy="1961"/>
            </a:xfrm>
            <a:prstGeom prst="rect">
              <a:avLst/>
            </a:prstGeom>
            <a:gradFill rotWithShape="1">
              <a:gsLst>
                <a:gs pos="0">
                  <a:schemeClr val="accent1"/>
                </a:gs>
                <a:gs pos="100000">
                  <a:schemeClr val="accent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3383" name="Rectangle 71"/>
            <p:cNvSpPr>
              <a:spLocks noChangeArrowheads="1"/>
            </p:cNvSpPr>
            <p:nvPr userDrawn="1"/>
          </p:nvSpPr>
          <p:spPr bwMode="white">
            <a:xfrm>
              <a:off x="0" y="1960"/>
              <a:ext cx="5760" cy="2360"/>
            </a:xfrm>
            <a:prstGeom prst="rect">
              <a:avLst/>
            </a:prstGeom>
            <a:gradFill rotWithShape="1">
              <a:gsLst>
                <a:gs pos="0">
                  <a:schemeClr val="accent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grpSp>
      <p:sp>
        <p:nvSpPr>
          <p:cNvPr id="13336" name="Rectangle 24"/>
          <p:cNvSpPr>
            <a:spLocks noGrp="1" noChangeArrowheads="1"/>
          </p:cNvSpPr>
          <p:nvPr>
            <p:ph type="ftr" sz="quarter" idx="3"/>
          </p:nvPr>
        </p:nvSpPr>
        <p:spPr bwMode="auto">
          <a:xfrm>
            <a:off x="3124200" y="6553200"/>
            <a:ext cx="2895600" cy="1524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C0C0C0"/>
                  </a:outerShdw>
                </a:effectLst>
                <a:ea typeface="굴림" charset="-127"/>
              </a:defRPr>
            </a:lvl1pPr>
          </a:lstStyle>
          <a:p>
            <a:endParaRPr lang="en-US" altLang="ko-KR"/>
          </a:p>
        </p:txBody>
      </p:sp>
      <p:sp>
        <p:nvSpPr>
          <p:cNvPr id="13337" name="Rectangle 25"/>
          <p:cNvSpPr>
            <a:spLocks noGrp="1" noChangeArrowheads="1"/>
          </p:cNvSpPr>
          <p:nvPr>
            <p:ph type="sldNum" sz="quarter" idx="4"/>
          </p:nvPr>
        </p:nvSpPr>
        <p:spPr>
          <a:xfrm>
            <a:off x="6553200" y="6553200"/>
            <a:ext cx="2133600" cy="152400"/>
          </a:xfrm>
        </p:spPr>
        <p:txBody>
          <a:bodyPr/>
          <a:lstStyle>
            <a:lvl1pPr algn="r">
              <a:defRPr sz="1400">
                <a:solidFill>
                  <a:schemeClr val="tx1"/>
                </a:solidFill>
                <a:latin typeface="Times New Roman" pitchFamily="18" charset="0"/>
              </a:defRPr>
            </a:lvl1pPr>
          </a:lstStyle>
          <a:p>
            <a:fld id="{5FA6FDE4-AB38-485F-8DE6-4F4C05BB7ADD}" type="slidenum">
              <a:rPr lang="ko-KR" altLang="en-US"/>
              <a:pPr/>
              <a:t>‹#›</a:t>
            </a:fld>
            <a:endParaRPr lang="en-US" altLang="ko-KR"/>
          </a:p>
        </p:txBody>
      </p:sp>
      <p:sp>
        <p:nvSpPr>
          <p:cNvPr id="13377" name="Text Box 65"/>
          <p:cNvSpPr txBox="1">
            <a:spLocks noChangeArrowheads="1"/>
          </p:cNvSpPr>
          <p:nvPr/>
        </p:nvSpPr>
        <p:spPr bwMode="black">
          <a:xfrm>
            <a:off x="3611563" y="6400800"/>
            <a:ext cx="10398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altLang="ko-KR" sz="2400" b="1">
                <a:solidFill>
                  <a:schemeClr val="hlink"/>
                </a:solidFill>
                <a:latin typeface="Lucida Sans Unicode" pitchFamily="34" charset="0"/>
                <a:ea typeface="굴림" charset="-127"/>
              </a:rPr>
              <a:t>LOGO</a:t>
            </a:r>
          </a:p>
        </p:txBody>
      </p:sp>
      <p:grpSp>
        <p:nvGrpSpPr>
          <p:cNvPr id="13631" name="Group 319"/>
          <p:cNvGrpSpPr>
            <a:grpSpLocks/>
          </p:cNvGrpSpPr>
          <p:nvPr/>
        </p:nvGrpSpPr>
        <p:grpSpPr bwMode="auto">
          <a:xfrm>
            <a:off x="0" y="-7938"/>
            <a:ext cx="5330825" cy="4970463"/>
            <a:chOff x="0" y="-5"/>
            <a:chExt cx="3358" cy="3131"/>
          </a:xfrm>
        </p:grpSpPr>
        <p:sp>
          <p:nvSpPr>
            <p:cNvPr id="13632" name="Oval 320"/>
            <p:cNvSpPr>
              <a:spLocks noChangeArrowheads="1"/>
            </p:cNvSpPr>
            <p:nvPr/>
          </p:nvSpPr>
          <p:spPr bwMode="gray">
            <a:xfrm>
              <a:off x="0" y="-5"/>
              <a:ext cx="3358" cy="3131"/>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3633" name="AutoShape 321"/>
            <p:cNvSpPr>
              <a:spLocks noChangeArrowheads="1"/>
            </p:cNvSpPr>
            <p:nvPr/>
          </p:nvSpPr>
          <p:spPr bwMode="gray">
            <a:xfrm flipV="1">
              <a:off x="0" y="-5"/>
              <a:ext cx="1777" cy="1662"/>
            </a:xfrm>
            <a:prstGeom prst="rtTriangle">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grpSp>
      <p:sp>
        <p:nvSpPr>
          <p:cNvPr id="13635" name="Rectangle 323"/>
          <p:cNvSpPr>
            <a:spLocks noChangeArrowheads="1"/>
          </p:cNvSpPr>
          <p:nvPr/>
        </p:nvSpPr>
        <p:spPr bwMode="white">
          <a:xfrm>
            <a:off x="0" y="73025"/>
            <a:ext cx="9144000" cy="322263"/>
          </a:xfrm>
          <a:prstGeom prst="rect">
            <a:avLst/>
          </a:prstGeom>
          <a:solidFill>
            <a:schemeClr val="accent2">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3636" name="Rectangle 324"/>
          <p:cNvSpPr>
            <a:spLocks noChangeArrowheads="1"/>
          </p:cNvSpPr>
          <p:nvPr/>
        </p:nvSpPr>
        <p:spPr bwMode="black">
          <a:xfrm>
            <a:off x="0" y="3175"/>
            <a:ext cx="9144000" cy="27463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graphicFrame>
        <p:nvGraphicFramePr>
          <p:cNvPr id="13637" name="Base" hidden="1"/>
          <p:cNvGraphicFramePr>
            <a:graphicFrameLocks/>
          </p:cNvGraphicFramePr>
          <p:nvPr/>
        </p:nvGraphicFramePr>
        <p:xfrm>
          <a:off x="1524000" y="1397000"/>
          <a:ext cx="6096000" cy="4064000"/>
        </p:xfrm>
        <a:graphic>
          <a:graphicData uri="http://schemas.openxmlformats.org/presentationml/2006/ole">
            <p:oleObj spid="_x0000_s13658" r:id="rId3" imgW="0" imgH="0" progId="PowerPoint.Show.8">
              <p:embed/>
            </p:oleObj>
          </a:graphicData>
        </a:graphic>
      </p:graphicFrame>
      <p:pic>
        <p:nvPicPr>
          <p:cNvPr id="13638" name="Picture 326" descr="famil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48263" y="1489075"/>
            <a:ext cx="3995737" cy="53689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ko-KR"/>
          </a:p>
        </p:txBody>
      </p:sp>
      <p:sp>
        <p:nvSpPr>
          <p:cNvPr id="5" name="Номер слайда 4"/>
          <p:cNvSpPr>
            <a:spLocks noGrp="1"/>
          </p:cNvSpPr>
          <p:nvPr>
            <p:ph type="sldNum" sz="quarter" idx="11"/>
          </p:nvPr>
        </p:nvSpPr>
        <p:spPr/>
        <p:txBody>
          <a:bodyPr/>
          <a:lstStyle>
            <a:lvl1pPr>
              <a:defRPr/>
            </a:lvl1pPr>
          </a:lstStyle>
          <a:p>
            <a:fld id="{AC91B351-A08A-4E50-B6BA-FD756878DAF9}" type="slidenum">
              <a:rPr lang="ko-KR" altLang="en-US"/>
              <a:pPr/>
              <a:t>‹#›</a:t>
            </a:fld>
            <a:endParaRPr lang="en-US" altLang="ko-KR"/>
          </a:p>
        </p:txBody>
      </p:sp>
    </p:spTree>
    <p:extLst>
      <p:ext uri="{BB962C8B-B14F-4D97-AF65-F5344CB8AC3E}">
        <p14:creationId xmlns:p14="http://schemas.microsoft.com/office/powerpoint/2010/main" xmlns="" val="31450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91300" y="152400"/>
            <a:ext cx="2095500" cy="6172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152400"/>
            <a:ext cx="6134100" cy="6172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ko-KR"/>
          </a:p>
        </p:txBody>
      </p:sp>
      <p:sp>
        <p:nvSpPr>
          <p:cNvPr id="5" name="Номер слайда 4"/>
          <p:cNvSpPr>
            <a:spLocks noGrp="1"/>
          </p:cNvSpPr>
          <p:nvPr>
            <p:ph type="sldNum" sz="quarter" idx="11"/>
          </p:nvPr>
        </p:nvSpPr>
        <p:spPr/>
        <p:txBody>
          <a:bodyPr/>
          <a:lstStyle>
            <a:lvl1pPr>
              <a:defRPr/>
            </a:lvl1pPr>
          </a:lstStyle>
          <a:p>
            <a:fld id="{5988D82E-97A0-4713-9DE0-B631DCA7F248}" type="slidenum">
              <a:rPr lang="ko-KR" altLang="en-US"/>
              <a:pPr/>
              <a:t>‹#›</a:t>
            </a:fld>
            <a:endParaRPr lang="en-US" altLang="ko-KR"/>
          </a:p>
        </p:txBody>
      </p:sp>
    </p:spTree>
    <p:extLst>
      <p:ext uri="{BB962C8B-B14F-4D97-AF65-F5344CB8AC3E}">
        <p14:creationId xmlns:p14="http://schemas.microsoft.com/office/powerpoint/2010/main" xmlns="" val="140635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ko-KR"/>
          </a:p>
        </p:txBody>
      </p:sp>
      <p:sp>
        <p:nvSpPr>
          <p:cNvPr id="5" name="Номер слайда 4"/>
          <p:cNvSpPr>
            <a:spLocks noGrp="1"/>
          </p:cNvSpPr>
          <p:nvPr>
            <p:ph type="sldNum" sz="quarter" idx="11"/>
          </p:nvPr>
        </p:nvSpPr>
        <p:spPr/>
        <p:txBody>
          <a:bodyPr/>
          <a:lstStyle>
            <a:lvl1pPr>
              <a:defRPr/>
            </a:lvl1pPr>
          </a:lstStyle>
          <a:p>
            <a:fld id="{61D1CA90-BBF4-43C6-9B04-C70DFD8B08CC}" type="slidenum">
              <a:rPr lang="ko-KR" altLang="en-US"/>
              <a:pPr/>
              <a:t>‹#›</a:t>
            </a:fld>
            <a:endParaRPr lang="en-US" altLang="ko-KR"/>
          </a:p>
        </p:txBody>
      </p:sp>
    </p:spTree>
    <p:extLst>
      <p:ext uri="{BB962C8B-B14F-4D97-AF65-F5344CB8AC3E}">
        <p14:creationId xmlns:p14="http://schemas.microsoft.com/office/powerpoint/2010/main" xmlns="" val="409889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ko-KR"/>
          </a:p>
        </p:txBody>
      </p:sp>
      <p:sp>
        <p:nvSpPr>
          <p:cNvPr id="5" name="Номер слайда 4"/>
          <p:cNvSpPr>
            <a:spLocks noGrp="1"/>
          </p:cNvSpPr>
          <p:nvPr>
            <p:ph type="sldNum" sz="quarter" idx="11"/>
          </p:nvPr>
        </p:nvSpPr>
        <p:spPr/>
        <p:txBody>
          <a:bodyPr/>
          <a:lstStyle>
            <a:lvl1pPr>
              <a:defRPr/>
            </a:lvl1pPr>
          </a:lstStyle>
          <a:p>
            <a:fld id="{92CBF43C-5239-4310-BE6D-2CBDD23E9AF6}" type="slidenum">
              <a:rPr lang="ko-KR" altLang="en-US"/>
              <a:pPr/>
              <a:t>‹#›</a:t>
            </a:fld>
            <a:endParaRPr lang="en-US" altLang="ko-KR"/>
          </a:p>
        </p:txBody>
      </p:sp>
    </p:spTree>
    <p:extLst>
      <p:ext uri="{BB962C8B-B14F-4D97-AF65-F5344CB8AC3E}">
        <p14:creationId xmlns:p14="http://schemas.microsoft.com/office/powerpoint/2010/main" xmlns="" val="156874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ko-KR"/>
          </a:p>
        </p:txBody>
      </p:sp>
      <p:sp>
        <p:nvSpPr>
          <p:cNvPr id="6" name="Номер слайда 5"/>
          <p:cNvSpPr>
            <a:spLocks noGrp="1"/>
          </p:cNvSpPr>
          <p:nvPr>
            <p:ph type="sldNum" sz="quarter" idx="11"/>
          </p:nvPr>
        </p:nvSpPr>
        <p:spPr/>
        <p:txBody>
          <a:bodyPr/>
          <a:lstStyle>
            <a:lvl1pPr>
              <a:defRPr/>
            </a:lvl1pPr>
          </a:lstStyle>
          <a:p>
            <a:fld id="{FB93A2C6-0F0D-4146-AEAA-A2E1A2FE38D4}" type="slidenum">
              <a:rPr lang="ko-KR" altLang="en-US"/>
              <a:pPr/>
              <a:t>‹#›</a:t>
            </a:fld>
            <a:endParaRPr lang="en-US" altLang="ko-KR"/>
          </a:p>
        </p:txBody>
      </p:sp>
    </p:spTree>
    <p:extLst>
      <p:ext uri="{BB962C8B-B14F-4D97-AF65-F5344CB8AC3E}">
        <p14:creationId xmlns:p14="http://schemas.microsoft.com/office/powerpoint/2010/main" xmlns="" val="343479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ko-KR"/>
          </a:p>
        </p:txBody>
      </p:sp>
      <p:sp>
        <p:nvSpPr>
          <p:cNvPr id="8" name="Номер слайда 7"/>
          <p:cNvSpPr>
            <a:spLocks noGrp="1"/>
          </p:cNvSpPr>
          <p:nvPr>
            <p:ph type="sldNum" sz="quarter" idx="11"/>
          </p:nvPr>
        </p:nvSpPr>
        <p:spPr/>
        <p:txBody>
          <a:bodyPr/>
          <a:lstStyle>
            <a:lvl1pPr>
              <a:defRPr/>
            </a:lvl1pPr>
          </a:lstStyle>
          <a:p>
            <a:fld id="{94AA8512-A4AF-4E36-A5B4-5130BD1A7C67}" type="slidenum">
              <a:rPr lang="ko-KR" altLang="en-US"/>
              <a:pPr/>
              <a:t>‹#›</a:t>
            </a:fld>
            <a:endParaRPr lang="en-US" altLang="ko-KR"/>
          </a:p>
        </p:txBody>
      </p:sp>
    </p:spTree>
    <p:extLst>
      <p:ext uri="{BB962C8B-B14F-4D97-AF65-F5344CB8AC3E}">
        <p14:creationId xmlns:p14="http://schemas.microsoft.com/office/powerpoint/2010/main" xmlns="" val="193710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ko-KR"/>
          </a:p>
        </p:txBody>
      </p:sp>
      <p:sp>
        <p:nvSpPr>
          <p:cNvPr id="4" name="Номер слайда 3"/>
          <p:cNvSpPr>
            <a:spLocks noGrp="1"/>
          </p:cNvSpPr>
          <p:nvPr>
            <p:ph type="sldNum" sz="quarter" idx="11"/>
          </p:nvPr>
        </p:nvSpPr>
        <p:spPr/>
        <p:txBody>
          <a:bodyPr/>
          <a:lstStyle>
            <a:lvl1pPr>
              <a:defRPr/>
            </a:lvl1pPr>
          </a:lstStyle>
          <a:p>
            <a:fld id="{33DC73B3-6121-472C-BA35-EE4F6419F420}" type="slidenum">
              <a:rPr lang="ko-KR" altLang="en-US"/>
              <a:pPr/>
              <a:t>‹#›</a:t>
            </a:fld>
            <a:endParaRPr lang="en-US" altLang="ko-KR"/>
          </a:p>
        </p:txBody>
      </p:sp>
    </p:spTree>
    <p:extLst>
      <p:ext uri="{BB962C8B-B14F-4D97-AF65-F5344CB8AC3E}">
        <p14:creationId xmlns:p14="http://schemas.microsoft.com/office/powerpoint/2010/main" xmlns="" val="163565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ko-KR"/>
          </a:p>
        </p:txBody>
      </p:sp>
      <p:sp>
        <p:nvSpPr>
          <p:cNvPr id="3" name="Номер слайда 2"/>
          <p:cNvSpPr>
            <a:spLocks noGrp="1"/>
          </p:cNvSpPr>
          <p:nvPr>
            <p:ph type="sldNum" sz="quarter" idx="11"/>
          </p:nvPr>
        </p:nvSpPr>
        <p:spPr/>
        <p:txBody>
          <a:bodyPr/>
          <a:lstStyle>
            <a:lvl1pPr>
              <a:defRPr/>
            </a:lvl1pPr>
          </a:lstStyle>
          <a:p>
            <a:fld id="{4072AABC-885A-4CA3-AFB5-3FF7233DB219}" type="slidenum">
              <a:rPr lang="ko-KR" altLang="en-US"/>
              <a:pPr/>
              <a:t>‹#›</a:t>
            </a:fld>
            <a:endParaRPr lang="en-US" altLang="ko-KR"/>
          </a:p>
        </p:txBody>
      </p:sp>
    </p:spTree>
    <p:extLst>
      <p:ext uri="{BB962C8B-B14F-4D97-AF65-F5344CB8AC3E}">
        <p14:creationId xmlns:p14="http://schemas.microsoft.com/office/powerpoint/2010/main" xmlns="" val="306773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ko-KR"/>
          </a:p>
        </p:txBody>
      </p:sp>
      <p:sp>
        <p:nvSpPr>
          <p:cNvPr id="6" name="Номер слайда 5"/>
          <p:cNvSpPr>
            <a:spLocks noGrp="1"/>
          </p:cNvSpPr>
          <p:nvPr>
            <p:ph type="sldNum" sz="quarter" idx="11"/>
          </p:nvPr>
        </p:nvSpPr>
        <p:spPr/>
        <p:txBody>
          <a:bodyPr/>
          <a:lstStyle>
            <a:lvl1pPr>
              <a:defRPr/>
            </a:lvl1pPr>
          </a:lstStyle>
          <a:p>
            <a:fld id="{46B61366-4B3E-40AD-A8FC-7EFA036A63D5}" type="slidenum">
              <a:rPr lang="ko-KR" altLang="en-US"/>
              <a:pPr/>
              <a:t>‹#›</a:t>
            </a:fld>
            <a:endParaRPr lang="en-US" altLang="ko-KR"/>
          </a:p>
        </p:txBody>
      </p:sp>
    </p:spTree>
    <p:extLst>
      <p:ext uri="{BB962C8B-B14F-4D97-AF65-F5344CB8AC3E}">
        <p14:creationId xmlns:p14="http://schemas.microsoft.com/office/powerpoint/2010/main" xmlns="" val="407567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ko-KR"/>
          </a:p>
        </p:txBody>
      </p:sp>
      <p:sp>
        <p:nvSpPr>
          <p:cNvPr id="6" name="Номер слайда 5"/>
          <p:cNvSpPr>
            <a:spLocks noGrp="1"/>
          </p:cNvSpPr>
          <p:nvPr>
            <p:ph type="sldNum" sz="quarter" idx="11"/>
          </p:nvPr>
        </p:nvSpPr>
        <p:spPr/>
        <p:txBody>
          <a:bodyPr/>
          <a:lstStyle>
            <a:lvl1pPr>
              <a:defRPr/>
            </a:lvl1pPr>
          </a:lstStyle>
          <a:p>
            <a:fld id="{84573757-AD73-41B9-A78A-977430527C51}" type="slidenum">
              <a:rPr lang="ko-KR" altLang="en-US"/>
              <a:pPr/>
              <a:t>‹#›</a:t>
            </a:fld>
            <a:endParaRPr lang="en-US" altLang="ko-KR"/>
          </a:p>
        </p:txBody>
      </p:sp>
    </p:spTree>
    <p:extLst>
      <p:ext uri="{BB962C8B-B14F-4D97-AF65-F5344CB8AC3E}">
        <p14:creationId xmlns:p14="http://schemas.microsoft.com/office/powerpoint/2010/main" xmlns="" val="345781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334" name="Group 46"/>
          <p:cNvGrpSpPr>
            <a:grpSpLocks/>
          </p:cNvGrpSpPr>
          <p:nvPr/>
        </p:nvGrpSpPr>
        <p:grpSpPr bwMode="auto">
          <a:xfrm>
            <a:off x="0" y="0"/>
            <a:ext cx="9144000" cy="6858000"/>
            <a:chOff x="0" y="0"/>
            <a:chExt cx="5760" cy="4320"/>
          </a:xfrm>
        </p:grpSpPr>
        <p:sp>
          <p:nvSpPr>
            <p:cNvPr id="12335" name="Rectangle 47"/>
            <p:cNvSpPr>
              <a:spLocks noChangeArrowheads="1"/>
            </p:cNvSpPr>
            <p:nvPr userDrawn="1"/>
          </p:nvSpPr>
          <p:spPr bwMode="white">
            <a:xfrm>
              <a:off x="0" y="0"/>
              <a:ext cx="5760" cy="1961"/>
            </a:xfrm>
            <a:prstGeom prst="rect">
              <a:avLst/>
            </a:prstGeom>
            <a:gradFill rotWithShape="1">
              <a:gsLst>
                <a:gs pos="0">
                  <a:schemeClr val="accent1"/>
                </a:gs>
                <a:gs pos="100000">
                  <a:schemeClr val="accent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2336" name="Rectangle 48"/>
            <p:cNvSpPr>
              <a:spLocks noChangeArrowheads="1"/>
            </p:cNvSpPr>
            <p:nvPr userDrawn="1"/>
          </p:nvSpPr>
          <p:spPr bwMode="white">
            <a:xfrm>
              <a:off x="0" y="1960"/>
              <a:ext cx="5760" cy="2360"/>
            </a:xfrm>
            <a:prstGeom prst="rect">
              <a:avLst/>
            </a:prstGeom>
            <a:gradFill rotWithShape="1">
              <a:gsLst>
                <a:gs pos="0">
                  <a:schemeClr val="accent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grpSp>
      <p:sp>
        <p:nvSpPr>
          <p:cNvPr id="12338" name="AutoShape 50"/>
          <p:cNvSpPr>
            <a:spLocks noChangeArrowheads="1"/>
          </p:cNvSpPr>
          <p:nvPr/>
        </p:nvSpPr>
        <p:spPr bwMode="auto">
          <a:xfrm>
            <a:off x="257175" y="785813"/>
            <a:ext cx="8672513" cy="5700712"/>
          </a:xfrm>
          <a:prstGeom prst="roundRect">
            <a:avLst>
              <a:gd name="adj" fmla="val 2583"/>
            </a:avLst>
          </a:prstGeom>
          <a:noFill/>
          <a:ln>
            <a:noFill/>
          </a:ln>
          <a:effectLst/>
          <a:extLst>
            <a:ext uri="{909E8E84-426E-40DD-AFC4-6F175D3DCCD1}">
              <a14:hiddenFill xmlns:a14="http://schemas.microsoft.com/office/drawing/2010/main" xmlns="">
                <a:gradFill rotWithShape="1">
                  <a:gsLst>
                    <a:gs pos="0">
                      <a:srgbClr val="FFFFFF"/>
                    </a:gs>
                    <a:gs pos="100000">
                      <a:schemeClr val="accent2">
                        <a:alpha val="70000"/>
                      </a:schemeClr>
                    </a:gs>
                  </a:gsLst>
                  <a:lin ang="5400000" scaled="1"/>
                </a:gra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2309" name="Rectangle 21"/>
          <p:cNvSpPr>
            <a:spLocks noGrp="1" noChangeArrowheads="1"/>
          </p:cNvSpPr>
          <p:nvPr>
            <p:ph type="title"/>
          </p:nvPr>
        </p:nvSpPr>
        <p:spPr bwMode="black">
          <a:xfrm>
            <a:off x="304800" y="152400"/>
            <a:ext cx="7848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ko-KR" smtClean="0"/>
              <a:t>Образец заголовка</a:t>
            </a:r>
            <a:endParaRPr lang="en-US" altLang="ko-KR" smtClean="0"/>
          </a:p>
        </p:txBody>
      </p:sp>
      <p:sp>
        <p:nvSpPr>
          <p:cNvPr id="12310" name="Rectangle 22"/>
          <p:cNvSpPr>
            <a:spLocks noGrp="1" noChangeArrowheads="1"/>
          </p:cNvSpPr>
          <p:nvPr>
            <p:ph type="body" idx="1"/>
          </p:nvPr>
        </p:nvSpPr>
        <p:spPr bwMode="black">
          <a:xfrm>
            <a:off x="457200" y="1371600"/>
            <a:ext cx="82296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ko-KR" smtClean="0"/>
              <a:t>Образец текста</a:t>
            </a:r>
          </a:p>
          <a:p>
            <a:pPr lvl="1"/>
            <a:r>
              <a:rPr lang="ru-RU" altLang="ko-KR" smtClean="0"/>
              <a:t>Второй уровень</a:t>
            </a:r>
          </a:p>
          <a:p>
            <a:pPr lvl="2"/>
            <a:r>
              <a:rPr lang="ru-RU" altLang="ko-KR" smtClean="0"/>
              <a:t>Третий уровень</a:t>
            </a:r>
          </a:p>
          <a:p>
            <a:pPr lvl="3"/>
            <a:r>
              <a:rPr lang="ru-RU" altLang="ko-KR" smtClean="0"/>
              <a:t>Четвертый уровень</a:t>
            </a:r>
          </a:p>
          <a:p>
            <a:pPr lvl="4"/>
            <a:r>
              <a:rPr lang="ru-RU" altLang="ko-KR" smtClean="0"/>
              <a:t>Пятый уровень</a:t>
            </a:r>
            <a:endParaRPr lang="en-US" altLang="ko-KR" smtClean="0"/>
          </a:p>
        </p:txBody>
      </p:sp>
      <p:sp>
        <p:nvSpPr>
          <p:cNvPr id="12311" name="Rectangle 23"/>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hlink"/>
                </a:solidFill>
                <a:latin typeface="+mn-lt"/>
                <a:ea typeface="굴림" charset="-127"/>
              </a:defRPr>
            </a:lvl1pPr>
          </a:lstStyle>
          <a:p>
            <a:endParaRPr lang="en-US" altLang="ko-KR"/>
          </a:p>
        </p:txBody>
      </p:sp>
      <p:sp>
        <p:nvSpPr>
          <p:cNvPr id="12313" name="Rectangle 25"/>
          <p:cNvSpPr>
            <a:spLocks noGrp="1" noChangeArrowheads="1"/>
          </p:cNvSpPr>
          <p:nvPr>
            <p:ph type="sldNum" sz="quarter" idx="4"/>
          </p:nvPr>
        </p:nvSpPr>
        <p:spPr bwMode="auto">
          <a:xfrm>
            <a:off x="3670300" y="6451600"/>
            <a:ext cx="2133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chemeClr val="hlink"/>
                </a:solidFill>
                <a:effectLst>
                  <a:outerShdw blurRad="38100" dist="38100" dir="2700000" algn="tl">
                    <a:srgbClr val="C0C0C0"/>
                  </a:outerShdw>
                </a:effectLst>
                <a:latin typeface="+mn-lt"/>
                <a:ea typeface="굴림" charset="-127"/>
              </a:defRPr>
            </a:lvl1pPr>
          </a:lstStyle>
          <a:p>
            <a:fld id="{6B31A48F-E90D-458F-9612-7D90E18060CB}" type="slidenum">
              <a:rPr lang="ko-KR" altLang="en-US"/>
              <a:pPr/>
              <a:t>‹#›</a:t>
            </a:fld>
            <a:endParaRPr lang="en-US" altLang="ko-KR"/>
          </a:p>
        </p:txBody>
      </p:sp>
      <p:sp>
        <p:nvSpPr>
          <p:cNvPr id="12327" name="Rectangle 39"/>
          <p:cNvSpPr>
            <a:spLocks noChangeArrowheads="1"/>
          </p:cNvSpPr>
          <p:nvPr/>
        </p:nvSpPr>
        <p:spPr bwMode="auto">
          <a:xfrm>
            <a:off x="7896225" y="6451600"/>
            <a:ext cx="1020763" cy="347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r>
              <a:rPr lang="en-US" altLang="ko-KR" b="1">
                <a:solidFill>
                  <a:schemeClr val="hlink"/>
                </a:solidFill>
                <a:latin typeface="Verdana" pitchFamily="34" charset="0"/>
                <a:ea typeface="굴림" charset="-127"/>
              </a:rPr>
              <a:t>LOGO</a:t>
            </a:r>
          </a:p>
        </p:txBody>
      </p:sp>
      <p:pic>
        <p:nvPicPr>
          <p:cNvPr id="12339" name="Picture 51" descr="family2"/>
          <p:cNvPicPr>
            <a:picLocks noChangeAspect="1" noChangeArrowheads="1"/>
          </p:cNvPicPr>
          <p:nvPr/>
        </p:nvPicPr>
        <p:blipFill>
          <a:blip r:embed="rId13">
            <a:lum contrast="6000"/>
            <a:extLst>
              <a:ext uri="{28A0092B-C50C-407E-A947-70E740481C1C}">
                <a14:useLocalDpi xmlns:a14="http://schemas.microsoft.com/office/drawing/2010/main" xmlns="" val="0"/>
              </a:ext>
            </a:extLst>
          </a:blip>
          <a:srcRect/>
          <a:stretch>
            <a:fillRect/>
          </a:stretch>
        </p:blipFill>
        <p:spPr bwMode="auto">
          <a:xfrm>
            <a:off x="6116638" y="2786063"/>
            <a:ext cx="3027362" cy="406717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hlink"/>
          </a:solidFill>
          <a:latin typeface="+mj-lt"/>
          <a:ea typeface="+mj-ea"/>
          <a:cs typeface="+mj-cs"/>
        </a:defRPr>
      </a:lvl1pPr>
      <a:lvl2pPr algn="l" rtl="0" eaLnBrk="1" fontAlgn="base" hangingPunct="1">
        <a:spcBef>
          <a:spcPct val="0"/>
        </a:spcBef>
        <a:spcAft>
          <a:spcPct val="0"/>
        </a:spcAft>
        <a:defRPr sz="3200" b="1">
          <a:solidFill>
            <a:schemeClr val="hlink"/>
          </a:solidFill>
          <a:latin typeface="Verdana" pitchFamily="34" charset="0"/>
        </a:defRPr>
      </a:lvl2pPr>
      <a:lvl3pPr algn="l" rtl="0" eaLnBrk="1" fontAlgn="base" hangingPunct="1">
        <a:spcBef>
          <a:spcPct val="0"/>
        </a:spcBef>
        <a:spcAft>
          <a:spcPct val="0"/>
        </a:spcAft>
        <a:defRPr sz="3200" b="1">
          <a:solidFill>
            <a:schemeClr val="hlink"/>
          </a:solidFill>
          <a:latin typeface="Verdana" pitchFamily="34" charset="0"/>
        </a:defRPr>
      </a:lvl3pPr>
      <a:lvl4pPr algn="l" rtl="0" eaLnBrk="1" fontAlgn="base" hangingPunct="1">
        <a:spcBef>
          <a:spcPct val="0"/>
        </a:spcBef>
        <a:spcAft>
          <a:spcPct val="0"/>
        </a:spcAft>
        <a:defRPr sz="3200" b="1">
          <a:solidFill>
            <a:schemeClr val="hlink"/>
          </a:solidFill>
          <a:latin typeface="Verdana" pitchFamily="34" charset="0"/>
        </a:defRPr>
      </a:lvl4pPr>
      <a:lvl5pPr algn="l" rtl="0" eaLnBrk="1" fontAlgn="base" hangingPunct="1">
        <a:spcBef>
          <a:spcPct val="0"/>
        </a:spcBef>
        <a:spcAft>
          <a:spcPct val="0"/>
        </a:spcAft>
        <a:defRPr sz="3200" b="1">
          <a:solidFill>
            <a:schemeClr val="hlink"/>
          </a:solidFill>
          <a:latin typeface="Verdana" pitchFamily="34" charset="0"/>
        </a:defRPr>
      </a:lvl5pPr>
      <a:lvl6pPr marL="457200" algn="l" rtl="0" eaLnBrk="1" fontAlgn="base" hangingPunct="1">
        <a:spcBef>
          <a:spcPct val="0"/>
        </a:spcBef>
        <a:spcAft>
          <a:spcPct val="0"/>
        </a:spcAft>
        <a:defRPr sz="3200" b="1">
          <a:solidFill>
            <a:schemeClr val="hlink"/>
          </a:solidFill>
          <a:latin typeface="Verdana" pitchFamily="34" charset="0"/>
        </a:defRPr>
      </a:lvl6pPr>
      <a:lvl7pPr marL="914400" algn="l" rtl="0" eaLnBrk="1" fontAlgn="base" hangingPunct="1">
        <a:spcBef>
          <a:spcPct val="0"/>
        </a:spcBef>
        <a:spcAft>
          <a:spcPct val="0"/>
        </a:spcAft>
        <a:defRPr sz="3200" b="1">
          <a:solidFill>
            <a:schemeClr val="hlink"/>
          </a:solidFill>
          <a:latin typeface="Verdana" pitchFamily="34" charset="0"/>
        </a:defRPr>
      </a:lvl7pPr>
      <a:lvl8pPr marL="1371600" algn="l" rtl="0" eaLnBrk="1" fontAlgn="base" hangingPunct="1">
        <a:spcBef>
          <a:spcPct val="0"/>
        </a:spcBef>
        <a:spcAft>
          <a:spcPct val="0"/>
        </a:spcAft>
        <a:defRPr sz="3200" b="1">
          <a:solidFill>
            <a:schemeClr val="hlink"/>
          </a:solidFill>
          <a:latin typeface="Verdana" pitchFamily="34" charset="0"/>
        </a:defRPr>
      </a:lvl8pPr>
      <a:lvl9pPr marL="1828800" algn="l" rtl="0" eaLnBrk="1" fontAlgn="base" hangingPunct="1">
        <a:spcBef>
          <a:spcPct val="0"/>
        </a:spcBef>
        <a:spcAft>
          <a:spcPct val="0"/>
        </a:spcAft>
        <a:defRPr sz="3200" b="1">
          <a:solidFill>
            <a:schemeClr val="hlink"/>
          </a:solidFill>
          <a:latin typeface="Verdan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400">
          <a:solidFill>
            <a:schemeClr val="hlink"/>
          </a:solidFill>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hlink"/>
          </a:solidFill>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hlink"/>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hlink"/>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hlink"/>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hlink"/>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hlink"/>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hlink"/>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nsportal.ru/detskiy-sad/materialy-dlya-roditeley/2015/10/26/vrednye-privychki-detey-chto-s-nimi-delat" TargetMode="External"/><Relationship Id="rId2" Type="http://schemas.openxmlformats.org/officeDocument/2006/relationships/hyperlink" Target="http://mamochki-detishki.r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moldovanews.md/wp-content/uploads/2014/02/famil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94547" y="6182130"/>
            <a:ext cx="1006764" cy="675870"/>
          </a:xfrm>
          <a:prstGeom prst="rect">
            <a:avLst/>
          </a:prstGeom>
          <a:noFill/>
          <a:extLst>
            <a:ext uri="{909E8E84-426E-40DD-AFC4-6F175D3DCCD1}">
              <a14:hiddenFill xmlns:a14="http://schemas.microsoft.com/office/drawing/2010/main" xmlns="">
                <a:solidFill>
                  <a:srgbClr val="FFFFFF"/>
                </a:solidFill>
              </a14:hiddenFill>
            </a:ext>
          </a:extLst>
        </p:spPr>
      </p:pic>
      <p:sp>
        <p:nvSpPr>
          <p:cNvPr id="26290" name="Rectangle 690"/>
          <p:cNvSpPr>
            <a:spLocks noChangeArrowheads="1"/>
          </p:cNvSpPr>
          <p:nvPr/>
        </p:nvSpPr>
        <p:spPr bwMode="black">
          <a:xfrm>
            <a:off x="214313" y="683491"/>
            <a:ext cx="4911869" cy="2813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eaLnBrk="1" hangingPunct="1">
              <a:lnSpc>
                <a:spcPct val="80000"/>
              </a:lnSpc>
            </a:pPr>
            <a:r>
              <a:rPr lang="ru-RU" altLang="ru-RU" b="1" dirty="0" smtClean="0">
                <a:solidFill>
                  <a:srgbClr val="0092CC"/>
                </a:solidFill>
                <a:latin typeface="Monotype Corsiva" panose="03010101010201010101" pitchFamily="66" charset="0"/>
                <a:ea typeface="굴림" charset="-127"/>
              </a:rPr>
              <a:t>ТЕМА</a:t>
            </a:r>
            <a:r>
              <a:rPr lang="en-US" altLang="ru-RU" b="1" dirty="0" smtClean="0">
                <a:solidFill>
                  <a:srgbClr val="0092CC"/>
                </a:solidFill>
                <a:latin typeface="Monotype Corsiva" panose="03010101010201010101" pitchFamily="66" charset="0"/>
                <a:ea typeface="굴림" charset="-127"/>
              </a:rPr>
              <a:t> </a:t>
            </a:r>
            <a:r>
              <a:rPr lang="ru-RU" altLang="ru-RU" b="1" dirty="0" smtClean="0">
                <a:solidFill>
                  <a:srgbClr val="0092CC"/>
                </a:solidFill>
                <a:latin typeface="Monotype Corsiva" panose="03010101010201010101" pitchFamily="66" charset="0"/>
                <a:ea typeface="굴림" charset="-127"/>
              </a:rPr>
              <a:t>РОДИТЕЛЬСКОГО СОБРАНИЯ: </a:t>
            </a:r>
            <a:r>
              <a:rPr lang="ru-RU" altLang="ko-KR" sz="6000" b="1" dirty="0" smtClean="0">
                <a:solidFill>
                  <a:schemeClr val="accent1"/>
                </a:solidFill>
                <a:latin typeface="Monotype Corsiva" panose="03010101010201010101" pitchFamily="66" charset="0"/>
                <a:ea typeface="굴림" charset="-127"/>
              </a:rPr>
              <a:t>Воспитание привычек  у ребёнка</a:t>
            </a:r>
            <a:endParaRPr lang="en-US" altLang="ko-KR" sz="6000" b="1" dirty="0">
              <a:latin typeface="Monotype Corsiva" panose="03010101010201010101" pitchFamily="66" charset="0"/>
              <a:ea typeface="굴림" charset="-127"/>
            </a:endParaRPr>
          </a:p>
        </p:txBody>
      </p:sp>
      <p:sp>
        <p:nvSpPr>
          <p:cNvPr id="26322" name="Rectangle 722"/>
          <p:cNvSpPr>
            <a:spLocks noChangeArrowheads="1"/>
          </p:cNvSpPr>
          <p:nvPr/>
        </p:nvSpPr>
        <p:spPr bwMode="black">
          <a:xfrm>
            <a:off x="474663" y="3761652"/>
            <a:ext cx="4900901" cy="1780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ts val="0"/>
              </a:spcBef>
              <a:buClr>
                <a:schemeClr val="tx1"/>
              </a:buClr>
              <a:buFont typeface="Wingdings" pitchFamily="2" charset="2"/>
              <a:buNone/>
            </a:pPr>
            <a:r>
              <a:rPr lang="ru-RU" altLang="ko-KR" sz="3600" b="1" dirty="0" smtClean="0">
                <a:solidFill>
                  <a:srgbClr val="0092CC"/>
                </a:solidFill>
                <a:latin typeface="Monotype Corsiva" panose="03010101010201010101" pitchFamily="66" charset="0"/>
                <a:ea typeface="굴림" charset="-127"/>
              </a:rPr>
              <a:t>Воспитатель:</a:t>
            </a:r>
          </a:p>
          <a:p>
            <a:pPr algn="ctr" eaLnBrk="1" hangingPunct="1">
              <a:spcBef>
                <a:spcPts val="0"/>
              </a:spcBef>
              <a:buClr>
                <a:schemeClr val="tx1"/>
              </a:buClr>
              <a:buFont typeface="Wingdings" pitchFamily="2" charset="2"/>
              <a:buNone/>
            </a:pPr>
            <a:r>
              <a:rPr lang="ru-RU" altLang="ko-KR" sz="3600" b="1" dirty="0" smtClean="0">
                <a:solidFill>
                  <a:srgbClr val="0092CC"/>
                </a:solidFill>
                <a:latin typeface="Monotype Corsiva" panose="03010101010201010101" pitchFamily="66" charset="0"/>
                <a:ea typeface="굴림" charset="-127"/>
              </a:rPr>
              <a:t>Жданова  Светлана Александровна</a:t>
            </a:r>
            <a:endParaRPr lang="en-US" altLang="ko-KR" sz="3600" b="1" dirty="0">
              <a:solidFill>
                <a:srgbClr val="0092CC"/>
              </a:solidFill>
              <a:latin typeface="Monotype Corsiva" panose="03010101010201010101" pitchFamily="66" charset="0"/>
              <a:ea typeface="굴림" charset="-127"/>
            </a:endParaRPr>
          </a:p>
        </p:txBody>
      </p:sp>
      <p:sp>
        <p:nvSpPr>
          <p:cNvPr id="26323" name="Rectangle 723"/>
          <p:cNvSpPr>
            <a:spLocks noChangeArrowheads="1"/>
          </p:cNvSpPr>
          <p:nvPr/>
        </p:nvSpPr>
        <p:spPr bwMode="black">
          <a:xfrm>
            <a:off x="812799" y="3705225"/>
            <a:ext cx="4645891" cy="691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spcBef>
                <a:spcPct val="20000"/>
              </a:spcBef>
              <a:buClr>
                <a:schemeClr val="tx1"/>
              </a:buClr>
              <a:buFont typeface="Wingdings" pitchFamily="2" charset="2"/>
              <a:buNone/>
            </a:pPr>
            <a:endParaRPr lang="en-US" altLang="ko-KR" sz="1600" dirty="0">
              <a:solidFill>
                <a:schemeClr val="bg2"/>
              </a:solidFill>
              <a:latin typeface="Verdana" pitchFamily="34" charset="0"/>
              <a:ea typeface="굴림"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150000"/>
              </a:lnSpc>
              <a:spcAft>
                <a:spcPts val="0"/>
              </a:spcAft>
            </a:pPr>
            <a:r>
              <a:rPr lang="ru-RU" dirty="0" smtClean="0">
                <a:latin typeface="Times New Roman"/>
                <a:ea typeface="Calibri"/>
                <a:cs typeface="Times New Roman"/>
              </a:rPr>
              <a:t/>
            </a:r>
            <a:br>
              <a:rPr lang="ru-RU" dirty="0" smtClean="0">
                <a:latin typeface="Times New Roman"/>
                <a:ea typeface="Calibri"/>
                <a:cs typeface="Times New Roman"/>
              </a:rPr>
            </a:br>
            <a:r>
              <a:rPr lang="ru-RU" sz="4400" kern="1200" dirty="0" err="1">
                <a:solidFill>
                  <a:srgbClr val="FF9900"/>
                </a:solidFill>
                <a:latin typeface="Monotype Corsiva" panose="03010101010201010101" pitchFamily="66" charset="0"/>
                <a:ea typeface="굴림" charset="-127"/>
                <a:cs typeface="+mn-cs"/>
              </a:rPr>
              <a:t>Кусание</a:t>
            </a:r>
            <a:r>
              <a:rPr lang="ru-RU" sz="4400" kern="1200" dirty="0">
                <a:solidFill>
                  <a:srgbClr val="FF9900"/>
                </a:solidFill>
                <a:latin typeface="Monotype Corsiva" panose="03010101010201010101" pitchFamily="66" charset="0"/>
                <a:ea typeface="굴림" charset="-127"/>
                <a:cs typeface="+mn-cs"/>
              </a:rPr>
              <a:t> ногтей</a:t>
            </a:r>
            <a:br>
              <a:rPr lang="ru-RU" sz="4400" kern="1200" dirty="0">
                <a:solidFill>
                  <a:srgbClr val="FF9900"/>
                </a:solidFill>
                <a:latin typeface="Monotype Corsiva" panose="03010101010201010101" pitchFamily="66" charset="0"/>
                <a:ea typeface="굴림" charset="-127"/>
                <a:cs typeface="+mn-cs"/>
              </a:rPr>
            </a:br>
            <a:endParaRPr lang="ru-RU" sz="4400" kern="1200" dirty="0">
              <a:solidFill>
                <a:srgbClr val="FF9900"/>
              </a:solidFill>
              <a:latin typeface="Monotype Corsiva" panose="03010101010201010101" pitchFamily="66" charset="0"/>
              <a:ea typeface="굴림" charset="-127"/>
              <a:cs typeface="+mn-cs"/>
            </a:endParaRPr>
          </a:p>
        </p:txBody>
      </p:sp>
      <p:sp>
        <p:nvSpPr>
          <p:cNvPr id="3" name="Объект 2"/>
          <p:cNvSpPr>
            <a:spLocks noGrp="1"/>
          </p:cNvSpPr>
          <p:nvPr>
            <p:ph idx="1"/>
          </p:nvPr>
        </p:nvSpPr>
        <p:spPr>
          <a:xfrm>
            <a:off x="457200" y="1362363"/>
            <a:ext cx="8229600" cy="4953000"/>
          </a:xfrm>
        </p:spPr>
        <p:txBody>
          <a:bodyPr/>
          <a:lstStyle/>
          <a:p>
            <a:pPr marL="0" indent="0" algn="just">
              <a:spcBef>
                <a:spcPts val="0"/>
              </a:spcBef>
              <a:spcAft>
                <a:spcPts val="0"/>
              </a:spcAft>
              <a:buNone/>
            </a:pPr>
            <a:r>
              <a:rPr lang="ru-RU" sz="1800" dirty="0">
                <a:solidFill>
                  <a:srgbClr val="0070C0"/>
                </a:solidFill>
                <a:latin typeface="Candara" panose="020E0502030303020204" pitchFamily="34" charset="0"/>
                <a:ea typeface="Calibri"/>
                <a:cs typeface="Times New Roman"/>
              </a:rPr>
              <a:t>Не опасно для окружающих, но самого ребенка эта привычка может привести к разным заболеваниям. </a:t>
            </a:r>
            <a:r>
              <a:rPr lang="ru-RU" sz="1800" dirty="0" err="1">
                <a:solidFill>
                  <a:srgbClr val="0070C0"/>
                </a:solidFill>
                <a:latin typeface="Candara" panose="020E0502030303020204" pitchFamily="34" charset="0"/>
                <a:ea typeface="Calibri"/>
                <a:cs typeface="Times New Roman"/>
              </a:rPr>
              <a:t>Кусание</a:t>
            </a:r>
            <a:r>
              <a:rPr lang="ru-RU" sz="1800" dirty="0">
                <a:solidFill>
                  <a:srgbClr val="0070C0"/>
                </a:solidFill>
                <a:latin typeface="Candara" panose="020E0502030303020204" pitchFamily="34" charset="0"/>
                <a:ea typeface="Calibri"/>
                <a:cs typeface="Times New Roman"/>
              </a:rPr>
              <a:t> ногтей — распространенная вредная привычка у детей, часто возникающая после того, как кроха перестает сосать </a:t>
            </a:r>
            <a:r>
              <a:rPr lang="ru-RU" sz="1800" dirty="0" smtClean="0">
                <a:solidFill>
                  <a:srgbClr val="0070C0"/>
                </a:solidFill>
                <a:latin typeface="Candara" panose="020E0502030303020204" pitchFamily="34" charset="0"/>
                <a:ea typeface="Calibri"/>
                <a:cs typeface="Times New Roman"/>
              </a:rPr>
              <a:t>палец. </a:t>
            </a:r>
            <a:r>
              <a:rPr lang="ru-RU" sz="1800" dirty="0">
                <a:solidFill>
                  <a:srgbClr val="0070C0"/>
                </a:solidFill>
                <a:latin typeface="Candara" panose="020E0502030303020204" pitchFamily="34" charset="0"/>
                <a:ea typeface="Calibri"/>
                <a:cs typeface="Times New Roman"/>
              </a:rPr>
              <a:t>Для малыша — это способ снять стресс. Зачастую ребенок даже не осознает, что он делает. Обратите внимание, что стало причиной — волнение, страх или скука, когда малышу нечем занять руки. </a:t>
            </a:r>
            <a:r>
              <a:rPr lang="ru-RU" sz="1800" dirty="0" smtClean="0">
                <a:solidFill>
                  <a:srgbClr val="0070C0"/>
                </a:solidFill>
                <a:latin typeface="Candara" panose="020E0502030303020204" pitchFamily="34" charset="0"/>
                <a:ea typeface="Calibri"/>
                <a:cs typeface="Times New Roman"/>
              </a:rPr>
              <a:t>Напоминайте</a:t>
            </a: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ребенку</a:t>
            </a:r>
            <a:r>
              <a:rPr lang="ru-RU" sz="1800" dirty="0">
                <a:solidFill>
                  <a:srgbClr val="0070C0"/>
                </a:solidFill>
                <a:latin typeface="Candara" panose="020E0502030303020204" pitchFamily="34" charset="0"/>
                <a:ea typeface="Calibri"/>
                <a:cs typeface="Times New Roman"/>
              </a:rPr>
              <a:t>, что эта привычка опасна для здоровья. </a:t>
            </a:r>
            <a:r>
              <a:rPr lang="ru-RU" sz="1800" dirty="0" smtClean="0">
                <a:solidFill>
                  <a:srgbClr val="0070C0"/>
                </a:solidFill>
                <a:latin typeface="Candara" panose="020E0502030303020204" pitchFamily="34" charset="0"/>
                <a:ea typeface="Calibri"/>
                <a:cs typeface="Times New Roman"/>
              </a:rPr>
              <a:t>Обкусанные </a:t>
            </a: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ногти </a:t>
            </a:r>
            <a:r>
              <a:rPr lang="ru-RU" sz="1800" dirty="0">
                <a:solidFill>
                  <a:srgbClr val="0070C0"/>
                </a:solidFill>
                <a:latin typeface="Candara" panose="020E0502030303020204" pitchFamily="34" charset="0"/>
                <a:ea typeface="Calibri"/>
                <a:cs typeface="Times New Roman"/>
              </a:rPr>
              <a:t>болят, в желудок попадают микробы, </a:t>
            </a:r>
            <a:r>
              <a:rPr lang="ru-RU" sz="1800" dirty="0" smtClean="0">
                <a:solidFill>
                  <a:srgbClr val="0070C0"/>
                </a:solidFill>
                <a:latin typeface="Candara" panose="020E0502030303020204" pitchFamily="34" charset="0"/>
                <a:ea typeface="Calibri"/>
                <a:cs typeface="Times New Roman"/>
              </a:rPr>
              <a:t>грязные </a:t>
            </a:r>
            <a:r>
              <a:rPr lang="ru-RU" sz="1800" dirty="0">
                <a:solidFill>
                  <a:srgbClr val="0070C0"/>
                </a:solidFill>
                <a:latin typeface="Candara" panose="020E0502030303020204" pitchFamily="34" charset="0"/>
                <a:ea typeface="Calibri"/>
                <a:cs typeface="Times New Roman"/>
              </a:rPr>
              <a:t>руки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могут </a:t>
            </a:r>
            <a:r>
              <a:rPr lang="ru-RU" sz="1800" dirty="0">
                <a:solidFill>
                  <a:srgbClr val="0070C0"/>
                </a:solidFill>
                <a:latin typeface="Candara" panose="020E0502030303020204" pitchFamily="34" charset="0"/>
                <a:ea typeface="Calibri"/>
                <a:cs typeface="Times New Roman"/>
              </a:rPr>
              <a:t>стать причиной кишечного </a:t>
            </a:r>
            <a:r>
              <a:rPr lang="ru-RU" sz="1800" dirty="0" smtClean="0">
                <a:solidFill>
                  <a:srgbClr val="0070C0"/>
                </a:solidFill>
                <a:latin typeface="Candara" panose="020E0502030303020204" pitchFamily="34" charset="0"/>
                <a:ea typeface="Calibri"/>
                <a:cs typeface="Times New Roman"/>
              </a:rPr>
              <a:t>расстройства</a:t>
            </a:r>
            <a:r>
              <a:rPr lang="ru-RU" sz="1800" dirty="0">
                <a:solidFill>
                  <a:srgbClr val="0070C0"/>
                </a:solidFill>
                <a:latin typeface="Candara" panose="020E0502030303020204" pitchFamily="34" charset="0"/>
                <a:ea typeface="Calibri"/>
                <a:cs typeface="Times New Roman"/>
              </a:rPr>
              <a:t>. </a:t>
            </a:r>
            <a:r>
              <a:rPr lang="ru-RU" sz="1800" dirty="0" smtClean="0">
                <a:solidFill>
                  <a:srgbClr val="0070C0"/>
                </a:solidFill>
                <a:latin typeface="Candara" panose="020E0502030303020204" pitchFamily="34" charset="0"/>
                <a:ea typeface="Calibri"/>
                <a:cs typeface="Times New Roman"/>
              </a:rPr>
              <a:t>А </a:t>
            </a:r>
            <a:r>
              <a:rPr lang="ru-RU" sz="1800" dirty="0">
                <a:solidFill>
                  <a:srgbClr val="0070C0"/>
                </a:solidFill>
                <a:latin typeface="Candara" panose="020E0502030303020204" pitchFamily="34" charset="0"/>
                <a:ea typeface="Calibri"/>
                <a:cs typeface="Times New Roman"/>
              </a:rPr>
              <a:t>вот бить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ребенка </a:t>
            </a:r>
            <a:r>
              <a:rPr lang="ru-RU" sz="1800" dirty="0">
                <a:solidFill>
                  <a:srgbClr val="0070C0"/>
                </a:solidFill>
                <a:latin typeface="Candara" panose="020E0502030303020204" pitchFamily="34" charset="0"/>
                <a:ea typeface="Calibri"/>
                <a:cs typeface="Times New Roman"/>
              </a:rPr>
              <a:t>по рукам, ругать его и </a:t>
            </a:r>
            <a:r>
              <a:rPr lang="ru-RU" sz="1800" dirty="0" smtClean="0">
                <a:solidFill>
                  <a:srgbClr val="0070C0"/>
                </a:solidFill>
                <a:latin typeface="Candara" panose="020E0502030303020204" pitchFamily="34" charset="0"/>
                <a:ea typeface="Calibri"/>
                <a:cs typeface="Times New Roman"/>
              </a:rPr>
              <a:t>мазать </a:t>
            </a:r>
            <a:r>
              <a:rPr lang="ru-RU" sz="1800" dirty="0">
                <a:solidFill>
                  <a:srgbClr val="0070C0"/>
                </a:solidFill>
                <a:latin typeface="Candara" panose="020E0502030303020204" pitchFamily="34" charset="0"/>
                <a:ea typeface="Calibri"/>
                <a:cs typeface="Times New Roman"/>
              </a:rPr>
              <a:t>руки </a:t>
            </a:r>
            <a:r>
              <a:rPr lang="ru-RU" sz="1800" dirty="0" smtClean="0">
                <a:solidFill>
                  <a:srgbClr val="0070C0"/>
                </a:solidFill>
                <a:latin typeface="Candara" panose="020E0502030303020204" pitchFamily="34" charset="0"/>
                <a:ea typeface="Calibri"/>
                <a:cs typeface="Times New Roman"/>
              </a:rPr>
              <a:t>чем-то</a:t>
            </a: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 </a:t>
            </a:r>
            <a:r>
              <a:rPr lang="ru-RU" sz="1800" dirty="0">
                <a:solidFill>
                  <a:srgbClr val="0070C0"/>
                </a:solidFill>
                <a:latin typeface="Candara" panose="020E0502030303020204" pitchFamily="34" charset="0"/>
                <a:ea typeface="Calibri"/>
                <a:cs typeface="Times New Roman"/>
              </a:rPr>
              <a:t>гадким не стоит.</a:t>
            </a:r>
          </a:p>
          <a:p>
            <a:pPr marL="0" indent="0">
              <a:buNone/>
            </a:pPr>
            <a:endParaRPr lang="ru-RU" sz="1600"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6" name="Picture 4" descr="http://dddeti.ru/sites/default/files/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07647" y="4242380"/>
            <a:ext cx="3308061" cy="220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3633520"/>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150000"/>
              </a:lnSpc>
              <a:spcAft>
                <a:spcPts val="0"/>
              </a:spcAft>
            </a:pPr>
            <a:r>
              <a:rPr lang="ru-RU" dirty="0" smtClean="0">
                <a:latin typeface="Times New Roman"/>
                <a:ea typeface="Calibri"/>
                <a:cs typeface="Times New Roman"/>
              </a:rPr>
              <a:t/>
            </a:r>
            <a:br>
              <a:rPr lang="ru-RU" dirty="0" smtClean="0">
                <a:latin typeface="Times New Roman"/>
                <a:ea typeface="Calibri"/>
                <a:cs typeface="Times New Roman"/>
              </a:rPr>
            </a:br>
            <a:r>
              <a:rPr lang="ru-RU" sz="4400" kern="1200" dirty="0">
                <a:solidFill>
                  <a:srgbClr val="FF9900"/>
                </a:solidFill>
                <a:latin typeface="Monotype Corsiva" panose="03010101010201010101" pitchFamily="66" charset="0"/>
                <a:ea typeface="굴림" charset="-127"/>
                <a:cs typeface="+mn-cs"/>
              </a:rPr>
              <a:t>Ковыряние в носу</a:t>
            </a:r>
            <a:br>
              <a:rPr lang="ru-RU" sz="4400" kern="1200" dirty="0">
                <a:solidFill>
                  <a:srgbClr val="FF9900"/>
                </a:solidFill>
                <a:latin typeface="Monotype Corsiva" panose="03010101010201010101" pitchFamily="66" charset="0"/>
                <a:ea typeface="굴림" charset="-127"/>
                <a:cs typeface="+mn-cs"/>
              </a:rPr>
            </a:br>
            <a:endParaRPr lang="ru-RU" sz="4400" kern="1200" dirty="0">
              <a:solidFill>
                <a:srgbClr val="FF9900"/>
              </a:solidFill>
              <a:latin typeface="Monotype Corsiva" panose="03010101010201010101" pitchFamily="66" charset="0"/>
              <a:ea typeface="굴림" charset="-127"/>
              <a:cs typeface="+mn-cs"/>
            </a:endParaRPr>
          </a:p>
        </p:txBody>
      </p:sp>
      <p:sp>
        <p:nvSpPr>
          <p:cNvPr id="3" name="Объект 2"/>
          <p:cNvSpPr>
            <a:spLocks noGrp="1"/>
          </p:cNvSpPr>
          <p:nvPr>
            <p:ph idx="1"/>
          </p:nvPr>
        </p:nvSpPr>
        <p:spPr/>
        <p:txBody>
          <a:bodyPr/>
          <a:lstStyle/>
          <a:p>
            <a:pPr marL="0" indent="0" algn="just">
              <a:spcBef>
                <a:spcPts val="0"/>
              </a:spcBef>
              <a:spcAft>
                <a:spcPts val="0"/>
              </a:spcAft>
              <a:buNone/>
            </a:pPr>
            <a:r>
              <a:rPr lang="ru-RU" sz="1800" dirty="0">
                <a:solidFill>
                  <a:srgbClr val="0070C0"/>
                </a:solidFill>
                <a:latin typeface="Candara" panose="020E0502030303020204" pitchFamily="34" charset="0"/>
                <a:ea typeface="Calibri"/>
                <a:cs typeface="Times New Roman"/>
              </a:rPr>
              <a:t>Не очень красивое занятие. Возможно, этот процесс и успокаивает ребенка, но взрослых он раздражает и ставит в неловкое положение. В любом случае ваша реакция не должна быть чрезмерной. С невозмутимым лицом и при минимуме слов ласково возьмите малыша за руку. Это помогает и дома, и в общественном месте. Наготове держите носовой платок и скажите ребенку, что можно поранить носик, если трогать его постоянно пальцем.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Объясните</a:t>
            </a:r>
            <a:r>
              <a:rPr lang="ru-RU" sz="1800" dirty="0">
                <a:solidFill>
                  <a:srgbClr val="0070C0"/>
                </a:solidFill>
                <a:latin typeface="Candara" panose="020E0502030303020204" pitchFamily="34" charset="0"/>
                <a:ea typeface="Calibri"/>
                <a:cs typeface="Times New Roman"/>
              </a:rPr>
              <a:t>, почему некрасиво так делать, научите </a:t>
            </a:r>
            <a:r>
              <a:rPr lang="ru-RU" sz="1800" dirty="0" smtClean="0">
                <a:solidFill>
                  <a:srgbClr val="0070C0"/>
                </a:solidFill>
                <a:latin typeface="Candara" panose="020E0502030303020204" pitchFamily="34" charset="0"/>
                <a:ea typeface="Calibri"/>
                <a:cs typeface="Times New Roman"/>
              </a:rPr>
              <a:t>пользоваться</a:t>
            </a: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 </a:t>
            </a:r>
            <a:r>
              <a:rPr lang="ru-RU" sz="1800" dirty="0">
                <a:solidFill>
                  <a:srgbClr val="0070C0"/>
                </a:solidFill>
                <a:latin typeface="Candara" panose="020E0502030303020204" pitchFamily="34" charset="0"/>
                <a:ea typeface="Calibri"/>
                <a:cs typeface="Times New Roman"/>
              </a:rPr>
              <a:t>платком, расскажите о правилах гигиены.</a:t>
            </a:r>
          </a:p>
          <a:p>
            <a:pPr marL="0" indent="0">
              <a:buNone/>
            </a:pPr>
            <a:endParaRPr lang="ru-RU" sz="1600"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26" name="Picture 2" descr="http://i.ytimg.com/vi/Vdl6N9AlKGo/hqdefaul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87212" y="3740727"/>
            <a:ext cx="3799223" cy="28494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70957"/>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331200" cy="762000"/>
          </a:xfrm>
        </p:spPr>
        <p:txBody>
          <a:bodyPr/>
          <a:lstStyle/>
          <a:p>
            <a:pPr algn="ctr">
              <a:lnSpc>
                <a:spcPct val="150000"/>
              </a:lnSpc>
              <a:spcAft>
                <a:spcPts val="0"/>
              </a:spcAft>
            </a:pPr>
            <a:r>
              <a:rPr lang="ru-RU" dirty="0" smtClean="0">
                <a:latin typeface="Times New Roman"/>
                <a:ea typeface="Calibri"/>
                <a:cs typeface="Times New Roman"/>
              </a:rPr>
              <a:t/>
            </a:r>
            <a:br>
              <a:rPr lang="ru-RU" dirty="0" smtClean="0">
                <a:latin typeface="Times New Roman"/>
                <a:ea typeface="Calibri"/>
                <a:cs typeface="Times New Roman"/>
              </a:rPr>
            </a:br>
            <a:r>
              <a:rPr lang="ru-RU" sz="4400" dirty="0" smtClean="0">
                <a:solidFill>
                  <a:srgbClr val="FF9900"/>
                </a:solidFill>
                <a:latin typeface="Monotype Corsiva" panose="03010101010201010101" pitchFamily="66" charset="0"/>
                <a:ea typeface="Calibri"/>
                <a:cs typeface="Times New Roman"/>
              </a:rPr>
              <a:t>Гнев </a:t>
            </a:r>
            <a:r>
              <a:rPr lang="ru-RU" sz="4400" dirty="0">
                <a:solidFill>
                  <a:srgbClr val="FF9900"/>
                </a:solidFill>
                <a:latin typeface="Monotype Corsiva" panose="03010101010201010101" pitchFamily="66" charset="0"/>
                <a:ea typeface="Calibri"/>
                <a:cs typeface="Times New Roman"/>
              </a:rPr>
              <a:t>ребенка</a:t>
            </a:r>
            <a:br>
              <a:rPr lang="ru-RU" sz="4400" dirty="0">
                <a:solidFill>
                  <a:srgbClr val="FF9900"/>
                </a:solidFill>
                <a:latin typeface="Monotype Corsiva" panose="03010101010201010101" pitchFamily="66" charset="0"/>
                <a:ea typeface="Calibri"/>
                <a:cs typeface="Times New Roman"/>
              </a:rPr>
            </a:br>
            <a:endParaRPr lang="ru-RU" sz="4400" dirty="0">
              <a:solidFill>
                <a:srgbClr val="FF9900"/>
              </a:solidFill>
              <a:latin typeface="Monotype Corsiva" panose="03010101010201010101" pitchFamily="66" charset="0"/>
            </a:endParaRPr>
          </a:p>
        </p:txBody>
      </p:sp>
      <p:sp>
        <p:nvSpPr>
          <p:cNvPr id="3" name="Объект 2"/>
          <p:cNvSpPr>
            <a:spLocks noGrp="1"/>
          </p:cNvSpPr>
          <p:nvPr>
            <p:ph idx="1"/>
          </p:nvPr>
        </p:nvSpPr>
        <p:spPr/>
        <p:txBody>
          <a:bodyPr/>
          <a:lstStyle/>
          <a:p>
            <a:pPr marL="0" indent="0" algn="just">
              <a:spcBef>
                <a:spcPts val="0"/>
              </a:spcBef>
              <a:spcAft>
                <a:spcPts val="0"/>
              </a:spcAft>
              <a:buNone/>
            </a:pPr>
            <a:r>
              <a:rPr lang="ru-RU" sz="1800" dirty="0">
                <a:solidFill>
                  <a:srgbClr val="0070C0"/>
                </a:solidFill>
                <a:latin typeface="Candara" panose="020E0502030303020204" pitchFamily="34" charset="0"/>
                <a:ea typeface="Calibri"/>
                <a:cs typeface="Times New Roman"/>
              </a:rPr>
              <a:t>Они случаются нередко, но их проявления бывают разными. Самый тяжелый вариант — битье головой о пол или стену. Такие сцены привлекают всеобщее внимание, чего, собственно, и добивается малыш. Ваша цель — дать ребенку понять, что он не может манипулировать взрослыми, научить контролировать свой гнев, не нанося ущерба себе и другим. Будьте терпеливы! Во время приступа сохраняйте спокойствие, малыш должен заранее знать,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как </a:t>
            </a:r>
            <a:r>
              <a:rPr lang="ru-RU" sz="1800" dirty="0">
                <a:solidFill>
                  <a:srgbClr val="0070C0"/>
                </a:solidFill>
                <a:latin typeface="Candara" panose="020E0502030303020204" pitchFamily="34" charset="0"/>
                <a:ea typeface="Calibri"/>
                <a:cs typeface="Times New Roman"/>
              </a:rPr>
              <a:t>вы будете себя вести. Если вы видите, что самим </a:t>
            </a:r>
            <a:r>
              <a:rPr lang="ru-RU" sz="1800" dirty="0" smtClean="0">
                <a:solidFill>
                  <a:srgbClr val="0070C0"/>
                </a:solidFill>
                <a:latin typeface="Candara" panose="020E0502030303020204" pitchFamily="34" charset="0"/>
                <a:ea typeface="Calibri"/>
                <a:cs typeface="Times New Roman"/>
              </a:rPr>
              <a:t>справиться </a:t>
            </a: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не </a:t>
            </a:r>
            <a:r>
              <a:rPr lang="ru-RU" sz="1800" dirty="0">
                <a:solidFill>
                  <a:srgbClr val="0070C0"/>
                </a:solidFill>
                <a:latin typeface="Candara" panose="020E0502030303020204" pitchFamily="34" charset="0"/>
                <a:ea typeface="Calibri"/>
                <a:cs typeface="Times New Roman"/>
              </a:rPr>
              <a:t>получается, обратитесь к специалисту, </a:t>
            </a:r>
            <a:r>
              <a:rPr lang="ru-RU" sz="1800" dirty="0" smtClean="0">
                <a:solidFill>
                  <a:srgbClr val="0070C0"/>
                </a:solidFill>
                <a:latin typeface="Candara" panose="020E0502030303020204" pitchFamily="34" charset="0"/>
                <a:ea typeface="Calibri"/>
                <a:cs typeface="Times New Roman"/>
              </a:rPr>
              <a:t>который </a:t>
            </a:r>
            <a:r>
              <a:rPr lang="ru-RU" sz="1800" dirty="0">
                <a:solidFill>
                  <a:srgbClr val="0070C0"/>
                </a:solidFill>
                <a:latin typeface="Candara" panose="020E0502030303020204" pitchFamily="34" charset="0"/>
                <a:ea typeface="Calibri"/>
                <a:cs typeface="Times New Roman"/>
              </a:rPr>
              <a:t>найдет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индивидуальный </a:t>
            </a:r>
            <a:r>
              <a:rPr lang="ru-RU" sz="1800" dirty="0">
                <a:solidFill>
                  <a:srgbClr val="0070C0"/>
                </a:solidFill>
                <a:latin typeface="Candara" panose="020E0502030303020204" pitchFamily="34" charset="0"/>
                <a:ea typeface="Calibri"/>
                <a:cs typeface="Times New Roman"/>
              </a:rPr>
              <a:t>подход к вашему </a:t>
            </a:r>
            <a:r>
              <a:rPr lang="ru-RU" sz="1800" dirty="0" smtClean="0">
                <a:solidFill>
                  <a:srgbClr val="0070C0"/>
                </a:solidFill>
                <a:latin typeface="Candara" panose="020E0502030303020204" pitchFamily="34" charset="0"/>
                <a:ea typeface="Calibri"/>
                <a:cs typeface="Times New Roman"/>
              </a:rPr>
              <a:t>малышу </a:t>
            </a:r>
            <a:r>
              <a:rPr lang="ru-RU" sz="1800" dirty="0">
                <a:solidFill>
                  <a:srgbClr val="0070C0"/>
                </a:solidFill>
                <a:latin typeface="Candara" panose="020E0502030303020204" pitchFamily="34" charset="0"/>
                <a:ea typeface="Calibri"/>
                <a:cs typeface="Times New Roman"/>
              </a:rPr>
              <a:t>и </a:t>
            </a:r>
            <a:r>
              <a:rPr lang="ru-RU" sz="1800" dirty="0" smtClean="0">
                <a:solidFill>
                  <a:srgbClr val="0070C0"/>
                </a:solidFill>
                <a:latin typeface="Candara" panose="020E0502030303020204" pitchFamily="34" charset="0"/>
                <a:ea typeface="Calibri"/>
                <a:cs typeface="Times New Roman"/>
              </a:rPr>
              <a:t>поможет</a:t>
            </a: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 справиться </a:t>
            </a:r>
            <a:r>
              <a:rPr lang="ru-RU" sz="1800" dirty="0">
                <a:solidFill>
                  <a:srgbClr val="0070C0"/>
                </a:solidFill>
                <a:latin typeface="Candara" panose="020E0502030303020204" pitchFamily="34" charset="0"/>
                <a:ea typeface="Calibri"/>
                <a:cs typeface="Times New Roman"/>
              </a:rPr>
              <a:t>с подобным поведением.</a:t>
            </a:r>
          </a:p>
          <a:p>
            <a:pPr marL="0" indent="0">
              <a:buNone/>
            </a:pPr>
            <a:endParaRPr lang="ru-RU" sz="1600"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02" name="Picture 2" descr="http://happymama.ru/sites/default/files/rebenok_zlitsy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04448" y="4281046"/>
            <a:ext cx="3363479" cy="2238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8909727"/>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399"/>
            <a:ext cx="8488218" cy="983673"/>
          </a:xfrm>
        </p:spPr>
        <p:txBody>
          <a:bodyPr/>
          <a:lstStyle/>
          <a:p>
            <a:pPr algn="ctr">
              <a:lnSpc>
                <a:spcPct val="150000"/>
              </a:lnSpc>
              <a:spcAft>
                <a:spcPts val="0"/>
              </a:spcAft>
            </a:pPr>
            <a:r>
              <a:rPr lang="ru-RU" dirty="0" smtClean="0">
                <a:latin typeface="Times New Roman"/>
                <a:ea typeface="Calibri"/>
                <a:cs typeface="Times New Roman"/>
              </a:rPr>
              <a:t/>
            </a:r>
            <a:br>
              <a:rPr lang="ru-RU" dirty="0" smtClean="0">
                <a:latin typeface="Times New Roman"/>
                <a:ea typeface="Calibri"/>
                <a:cs typeface="Times New Roman"/>
              </a:rPr>
            </a:br>
            <a:r>
              <a:rPr lang="ru-RU" sz="4400" kern="1200" dirty="0">
                <a:solidFill>
                  <a:srgbClr val="FF9900"/>
                </a:solidFill>
                <a:latin typeface="Monotype Corsiva" panose="03010101010201010101" pitchFamily="66" charset="0"/>
                <a:ea typeface="굴림" charset="-127"/>
                <a:cs typeface="+mn-cs"/>
              </a:rPr>
              <a:t>Ребенок говорит плохие слова</a:t>
            </a:r>
            <a:br>
              <a:rPr lang="ru-RU" sz="4400" kern="1200" dirty="0">
                <a:solidFill>
                  <a:srgbClr val="FF9900"/>
                </a:solidFill>
                <a:latin typeface="Monotype Corsiva" panose="03010101010201010101" pitchFamily="66" charset="0"/>
                <a:ea typeface="굴림" charset="-127"/>
                <a:cs typeface="+mn-cs"/>
              </a:rPr>
            </a:br>
            <a:endParaRPr lang="ru-RU" sz="4400" kern="1200" dirty="0">
              <a:solidFill>
                <a:srgbClr val="FF9900"/>
              </a:solidFill>
              <a:latin typeface="Monotype Corsiva" panose="03010101010201010101" pitchFamily="66" charset="0"/>
              <a:ea typeface="굴림" charset="-127"/>
              <a:cs typeface="+mn-cs"/>
            </a:endParaRPr>
          </a:p>
        </p:txBody>
      </p:sp>
      <p:sp>
        <p:nvSpPr>
          <p:cNvPr id="3" name="Объект 2"/>
          <p:cNvSpPr>
            <a:spLocks noGrp="1"/>
          </p:cNvSpPr>
          <p:nvPr>
            <p:ph idx="1"/>
          </p:nvPr>
        </p:nvSpPr>
        <p:spPr>
          <a:xfrm>
            <a:off x="457200" y="1191491"/>
            <a:ext cx="8229600" cy="5133109"/>
          </a:xfrm>
        </p:spPr>
        <p:txBody>
          <a:bodyPr/>
          <a:lstStyle/>
          <a:p>
            <a:pPr marL="0" indent="0" algn="just">
              <a:spcBef>
                <a:spcPts val="0"/>
              </a:spcBef>
              <a:spcAft>
                <a:spcPts val="0"/>
              </a:spcAft>
              <a:buNone/>
            </a:pPr>
            <a:r>
              <a:rPr lang="ru-RU" sz="1800" dirty="0">
                <a:solidFill>
                  <a:srgbClr val="0070C0"/>
                </a:solidFill>
                <a:latin typeface="Candara" panose="020E0502030303020204" pitchFamily="34" charset="0"/>
                <a:ea typeface="Calibri"/>
                <a:cs typeface="Times New Roman"/>
              </a:rPr>
              <a:t>Порой дети их употребляют для привлечения к себе всеобщего внимания. Как реагировать? Прежде всего, следите за своей речью! Мы порой не контролируем собственные выражения, гораздо проще обвинить улицу, сад. Имейте в виду, что от вашей реакции на сказанное зависит, будет ли продолжаться подобное поведение. Ни в коем случае не хихикайте и не поощряйте малыша. В более старшем возрасте попробуйте как-то объяснить ребенку смысл произнесенного «плохого» слова, ведь сказав</a:t>
            </a:r>
            <a:r>
              <a:rPr lang="ru-RU" sz="1800" dirty="0" smtClean="0">
                <a:solidFill>
                  <a:srgbClr val="0070C0"/>
                </a:solidFill>
                <a:latin typeface="Candara" panose="020E0502030303020204" pitchFamily="34" charset="0"/>
                <a:ea typeface="Calibri"/>
                <a:cs typeface="Times New Roman"/>
              </a:rPr>
              <a:t>:</a:t>
            </a: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a:t>
            </a:r>
            <a:r>
              <a:rPr lang="ru-RU" sz="1800" dirty="0">
                <a:solidFill>
                  <a:srgbClr val="0070C0"/>
                </a:solidFill>
                <a:latin typeface="Candara" panose="020E0502030303020204" pitchFamily="34" charset="0"/>
                <a:ea typeface="Calibri"/>
                <a:cs typeface="Times New Roman"/>
              </a:rPr>
              <a:t>Так говорить нехорошо», можете вызвать вопрос: </a:t>
            </a:r>
            <a:r>
              <a:rPr lang="ru-RU" sz="1800" dirty="0" smtClean="0">
                <a:solidFill>
                  <a:srgbClr val="0070C0"/>
                </a:solidFill>
                <a:latin typeface="Candara" panose="020E0502030303020204" pitchFamily="34" charset="0"/>
                <a:ea typeface="Calibri"/>
                <a:cs typeface="Times New Roman"/>
              </a:rPr>
              <a:t>«</a:t>
            </a:r>
            <a:r>
              <a:rPr lang="ru-RU" sz="1800" dirty="0">
                <a:solidFill>
                  <a:srgbClr val="0070C0"/>
                </a:solidFill>
                <a:latin typeface="Candara" panose="020E0502030303020204" pitchFamily="34" charset="0"/>
                <a:ea typeface="Calibri"/>
                <a:cs typeface="Times New Roman"/>
              </a:rPr>
              <a:t>Почему?»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Будьте </a:t>
            </a:r>
            <a:r>
              <a:rPr lang="ru-RU" sz="1800" dirty="0">
                <a:solidFill>
                  <a:srgbClr val="0070C0"/>
                </a:solidFill>
                <a:latin typeface="Candara" panose="020E0502030303020204" pitchFamily="34" charset="0"/>
                <a:ea typeface="Calibri"/>
                <a:cs typeface="Times New Roman"/>
              </a:rPr>
              <a:t>настойчивы, старайтесь сдерживать свои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эмоции</a:t>
            </a:r>
            <a:r>
              <a:rPr lang="ru-RU" sz="1800" dirty="0">
                <a:solidFill>
                  <a:srgbClr val="0070C0"/>
                </a:solidFill>
                <a:latin typeface="Candara" panose="020E0502030303020204" pitchFamily="34" charset="0"/>
                <a:ea typeface="Calibri"/>
                <a:cs typeface="Times New Roman"/>
              </a:rPr>
              <a:t>. </a:t>
            </a:r>
            <a:r>
              <a:rPr lang="ru-RU" sz="1800" dirty="0" smtClean="0">
                <a:solidFill>
                  <a:srgbClr val="0070C0"/>
                </a:solidFill>
                <a:latin typeface="Candara" panose="020E0502030303020204" pitchFamily="34" charset="0"/>
                <a:ea typeface="Calibri"/>
                <a:cs typeface="Times New Roman"/>
              </a:rPr>
              <a:t>Помните</a:t>
            </a:r>
            <a:r>
              <a:rPr lang="ru-RU" sz="1800" dirty="0">
                <a:solidFill>
                  <a:srgbClr val="0070C0"/>
                </a:solidFill>
                <a:latin typeface="Candara" panose="020E0502030303020204" pitchFamily="34" charset="0"/>
                <a:ea typeface="Calibri"/>
                <a:cs typeface="Times New Roman"/>
              </a:rPr>
              <a:t>: личный пример — главный способ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для </a:t>
            </a:r>
            <a:r>
              <a:rPr lang="ru-RU" sz="1800" dirty="0">
                <a:solidFill>
                  <a:srgbClr val="0070C0"/>
                </a:solidFill>
                <a:latin typeface="Candara" panose="020E0502030303020204" pitchFamily="34" charset="0"/>
                <a:ea typeface="Calibri"/>
                <a:cs typeface="Times New Roman"/>
              </a:rPr>
              <a:t>исправления ситуации и вредных привычек у детей.</a:t>
            </a:r>
          </a:p>
          <a:p>
            <a:pPr marL="0" indent="0">
              <a:spcBef>
                <a:spcPts val="0"/>
              </a:spcBef>
              <a:buNone/>
            </a:pPr>
            <a:endParaRPr lang="ru-RU" sz="1800" dirty="0">
              <a:solidFill>
                <a:srgbClr val="0070C0"/>
              </a:solidFill>
              <a:latin typeface="Candara" panose="020E0502030303020204" pitchFamily="34" charset="0"/>
              <a:ea typeface="Calibri"/>
              <a:cs typeface="Times New Roman"/>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78" name="Picture 2" descr="http://www.vexradio.com/wp-content/uploads/2015/09/rosenbergs-worst-nightmare-youtube-thumbnai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7500" y="4450563"/>
            <a:ext cx="3678755" cy="20692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0909467"/>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399"/>
            <a:ext cx="8321964" cy="1048327"/>
          </a:xfrm>
        </p:spPr>
        <p:txBody>
          <a:bodyPr/>
          <a:lstStyle/>
          <a:p>
            <a:pPr algn="ctr">
              <a:lnSpc>
                <a:spcPct val="150000"/>
              </a:lnSpc>
              <a:spcAft>
                <a:spcPts val="0"/>
              </a:spcAft>
            </a:pPr>
            <a:r>
              <a:rPr lang="ru-RU" dirty="0" smtClean="0">
                <a:latin typeface="Times New Roman"/>
                <a:ea typeface="Calibri"/>
                <a:cs typeface="Times New Roman"/>
              </a:rPr>
              <a:t/>
            </a:r>
            <a:br>
              <a:rPr lang="ru-RU" dirty="0" smtClean="0">
                <a:latin typeface="Times New Roman"/>
                <a:ea typeface="Calibri"/>
                <a:cs typeface="Times New Roman"/>
              </a:rPr>
            </a:br>
            <a:r>
              <a:rPr lang="ru-RU" sz="4400" dirty="0" smtClean="0">
                <a:solidFill>
                  <a:schemeClr val="tx1"/>
                </a:solidFill>
                <a:latin typeface="Monotype Corsiva" panose="03010101010201010101" pitchFamily="66" charset="0"/>
                <a:ea typeface="Calibri"/>
                <a:cs typeface="Times New Roman"/>
              </a:rPr>
              <a:t>Ребенок </a:t>
            </a:r>
            <a:r>
              <a:rPr lang="ru-RU" sz="4400" dirty="0">
                <a:solidFill>
                  <a:schemeClr val="tx1"/>
                </a:solidFill>
                <a:latin typeface="Monotype Corsiva" panose="03010101010201010101" pitchFamily="66" charset="0"/>
                <a:ea typeface="Calibri"/>
                <a:cs typeface="Times New Roman"/>
              </a:rPr>
              <a:t>дразнится</a:t>
            </a:r>
            <a:br>
              <a:rPr lang="ru-RU" sz="4400" dirty="0">
                <a:solidFill>
                  <a:schemeClr val="tx1"/>
                </a:solidFill>
                <a:latin typeface="Monotype Corsiva" panose="03010101010201010101" pitchFamily="66" charset="0"/>
                <a:ea typeface="Calibri"/>
                <a:cs typeface="Times New Roman"/>
              </a:rPr>
            </a:br>
            <a:endParaRPr lang="ru-RU" sz="4400" dirty="0">
              <a:solidFill>
                <a:schemeClr val="tx1"/>
              </a:solidFill>
              <a:latin typeface="Monotype Corsiva" panose="03010101010201010101" pitchFamily="66" charset="0"/>
            </a:endParaRPr>
          </a:p>
        </p:txBody>
      </p:sp>
      <p:sp>
        <p:nvSpPr>
          <p:cNvPr id="3" name="Объект 2"/>
          <p:cNvSpPr>
            <a:spLocks noGrp="1"/>
          </p:cNvSpPr>
          <p:nvPr>
            <p:ph idx="1"/>
          </p:nvPr>
        </p:nvSpPr>
        <p:spPr>
          <a:xfrm>
            <a:off x="447964" y="1380836"/>
            <a:ext cx="8229600" cy="4953000"/>
          </a:xfrm>
        </p:spPr>
        <p:txBody>
          <a:bodyPr/>
          <a:lstStyle/>
          <a:p>
            <a:pPr marL="0" indent="0" algn="just">
              <a:spcBef>
                <a:spcPts val="0"/>
              </a:spcBef>
              <a:spcAft>
                <a:spcPts val="0"/>
              </a:spcAft>
              <a:buNone/>
            </a:pPr>
            <a:r>
              <a:rPr lang="ru-RU" sz="1800" dirty="0">
                <a:solidFill>
                  <a:srgbClr val="0070C0"/>
                </a:solidFill>
                <a:latin typeface="Candara" panose="020E0502030303020204" pitchFamily="34" charset="0"/>
                <a:ea typeface="Calibri"/>
                <a:cs typeface="Times New Roman"/>
              </a:rPr>
              <a:t>Кто из нас не любил подразнить друга или подшутить над бабушкой? Многие родители не придают значения такому поведению, не задумываясь о последствиях. Обсудите с малышом разницу между дружеским подтруниванием и издевательством. Расскажите, как такие слова обижают, становятся причиной ссор научите кроху не реагировать, если его дразнят.</a:t>
            </a:r>
          </a:p>
          <a:p>
            <a:pPr marL="0" indent="0">
              <a:buNone/>
            </a:pPr>
            <a:endParaRPr lang="ru-RU" sz="1600"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4" name="Picture 2" descr="http://ppcorn.com/wp-content/uploads/2015/07/10-facts-about-human-bosy-ppcor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3637" y="3297381"/>
            <a:ext cx="4835486" cy="27186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7094037"/>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dirty="0">
                <a:solidFill>
                  <a:schemeClr val="tx1"/>
                </a:solidFill>
                <a:latin typeface="Monotype Corsiva" panose="03010101010201010101" pitchFamily="66" charset="0"/>
                <a:ea typeface="Calibri"/>
              </a:rPr>
              <a:t>Искоренение вредных привычек.</a:t>
            </a:r>
            <a:endParaRPr lang="ru-RU" sz="4400" dirty="0">
              <a:solidFill>
                <a:schemeClr val="tx1"/>
              </a:solidFill>
              <a:latin typeface="Monotype Corsiva" panose="03010101010201010101" pitchFamily="66" charset="0"/>
            </a:endParaRPr>
          </a:p>
        </p:txBody>
      </p:sp>
      <p:sp>
        <p:nvSpPr>
          <p:cNvPr id="3" name="Объект 2"/>
          <p:cNvSpPr>
            <a:spLocks noGrp="1"/>
          </p:cNvSpPr>
          <p:nvPr>
            <p:ph idx="1"/>
          </p:nvPr>
        </p:nvSpPr>
        <p:spPr/>
        <p:txBody>
          <a:bodyPr/>
          <a:lstStyle/>
          <a:p>
            <a:pPr marL="0" indent="0" algn="just">
              <a:spcBef>
                <a:spcPts val="0"/>
              </a:spcBef>
              <a:spcAft>
                <a:spcPts val="0"/>
              </a:spcAft>
              <a:buNone/>
            </a:pPr>
            <a:r>
              <a:rPr lang="ru-RU" sz="1800" dirty="0">
                <a:solidFill>
                  <a:srgbClr val="0070C0"/>
                </a:solidFill>
                <a:latin typeface="Candara" panose="020E0502030303020204" pitchFamily="34" charset="0"/>
                <a:ea typeface="Calibri"/>
                <a:cs typeface="Times New Roman"/>
              </a:rPr>
              <a:t>Распространено заблуждение: привычку надо разрушить, искоре­нить. Каждая привычка отвечает какой-то потребности. С течением жиз­ни меняются потребности, и жизненный опыт подсказывает, что неко­торые привычки с годами исчезают, привычки не вечны. Потому что когда исчезает потребность, лежащая в основе привычки (либо она удовлетворяется, либо перестает быть актуальной), привычка бесследно исчезает. Наказание очень редко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приводит </a:t>
            </a:r>
            <a:r>
              <a:rPr lang="ru-RU" sz="1800" dirty="0">
                <a:solidFill>
                  <a:srgbClr val="0070C0"/>
                </a:solidFill>
                <a:latin typeface="Candara" panose="020E0502030303020204" pitchFamily="34" charset="0"/>
                <a:ea typeface="Calibri"/>
                <a:cs typeface="Times New Roman"/>
              </a:rPr>
              <a:t>к исчезновению привычки.</a:t>
            </a:r>
          </a:p>
          <a:p>
            <a:pPr marL="0" indent="0">
              <a:buNone/>
            </a:pPr>
            <a:endParaRPr lang="ru-RU" sz="1600"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734792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399"/>
            <a:ext cx="7848600" cy="1343892"/>
          </a:xfrm>
        </p:spPr>
        <p:txBody>
          <a:bodyPr/>
          <a:lstStyle/>
          <a:p>
            <a:pPr marL="342900" lvl="0" indent="-342900" algn="ctr">
              <a:spcBef>
                <a:spcPct val="20000"/>
              </a:spcBef>
            </a:pPr>
            <a:r>
              <a:rPr lang="ru-RU" sz="2800" i="1" dirty="0" smtClean="0">
                <a:solidFill>
                  <a:srgbClr val="231F20"/>
                </a:solidFill>
                <a:ea typeface="+mn-ea"/>
                <a:cs typeface="+mn-cs"/>
              </a:rPr>
              <a:t>       </a:t>
            </a:r>
            <a:r>
              <a:rPr lang="ru-RU" sz="2800" dirty="0" smtClean="0">
                <a:solidFill>
                  <a:schemeClr val="tx1"/>
                </a:solidFill>
                <a:latin typeface="Monotype Corsiva" panose="03010101010201010101" pitchFamily="66" charset="0"/>
                <a:ea typeface="Calibri"/>
              </a:rPr>
              <a:t>ПАМЯТКА</a:t>
            </a:r>
            <a:r>
              <a:rPr lang="ru-RU" sz="2800" dirty="0">
                <a:solidFill>
                  <a:schemeClr val="tx1"/>
                </a:solidFill>
                <a:latin typeface="Monotype Corsiva" panose="03010101010201010101" pitchFamily="66" charset="0"/>
                <a:ea typeface="Calibri"/>
              </a:rPr>
              <a:t>  РОДИТЕЛЯМ КАК  ОТУЧИТЬ  РЕБЁНКА  </a:t>
            </a:r>
            <a:r>
              <a:rPr lang="ru-RU" sz="2800" dirty="0" smtClean="0">
                <a:solidFill>
                  <a:schemeClr val="tx1"/>
                </a:solidFill>
                <a:latin typeface="Monotype Corsiva" panose="03010101010201010101" pitchFamily="66" charset="0"/>
                <a:ea typeface="Calibri"/>
              </a:rPr>
              <a:t/>
            </a:r>
            <a:br>
              <a:rPr lang="ru-RU" sz="2800" dirty="0" smtClean="0">
                <a:solidFill>
                  <a:schemeClr val="tx1"/>
                </a:solidFill>
                <a:latin typeface="Monotype Corsiva" panose="03010101010201010101" pitchFamily="66" charset="0"/>
                <a:ea typeface="Calibri"/>
              </a:rPr>
            </a:br>
            <a:r>
              <a:rPr lang="ru-RU" sz="2800" dirty="0">
                <a:solidFill>
                  <a:schemeClr val="tx1"/>
                </a:solidFill>
                <a:latin typeface="Monotype Corsiva" panose="03010101010201010101" pitchFamily="66" charset="0"/>
                <a:ea typeface="Calibri"/>
              </a:rPr>
              <a:t> </a:t>
            </a:r>
            <a:r>
              <a:rPr lang="ru-RU" sz="2800" dirty="0" smtClean="0">
                <a:solidFill>
                  <a:schemeClr val="tx1"/>
                </a:solidFill>
                <a:latin typeface="Monotype Corsiva" panose="03010101010201010101" pitchFamily="66" charset="0"/>
                <a:ea typeface="Calibri"/>
              </a:rPr>
              <a:t>ОТ</a:t>
            </a:r>
            <a:r>
              <a:rPr lang="ru-RU" sz="2800" dirty="0">
                <a:solidFill>
                  <a:schemeClr val="tx1"/>
                </a:solidFill>
                <a:latin typeface="Monotype Corsiva" panose="03010101010201010101" pitchFamily="66" charset="0"/>
                <a:ea typeface="Calibri"/>
              </a:rPr>
              <a:t>  ВРЕДНЫХ  ПРИВЫЧЕК</a:t>
            </a:r>
          </a:p>
        </p:txBody>
      </p:sp>
      <p:sp>
        <p:nvSpPr>
          <p:cNvPr id="3" name="Объект 2"/>
          <p:cNvSpPr>
            <a:spLocks noGrp="1"/>
          </p:cNvSpPr>
          <p:nvPr>
            <p:ph idx="1"/>
          </p:nvPr>
        </p:nvSpPr>
        <p:spPr>
          <a:xfrm>
            <a:off x="457200" y="1699490"/>
            <a:ext cx="8229600" cy="4625109"/>
          </a:xfrm>
        </p:spPr>
        <p:txBody>
          <a:bodyPr/>
          <a:lstStyle/>
          <a:p>
            <a:pPr marL="0" indent="0">
              <a:buNone/>
            </a:pPr>
            <a:r>
              <a:rPr lang="ru-RU" sz="1800" i="1" dirty="0">
                <a:solidFill>
                  <a:srgbClr val="0070C0"/>
                </a:solidFill>
                <a:latin typeface="Candara" panose="020E0502030303020204" pitchFamily="34" charset="0"/>
                <a:ea typeface="Calibri"/>
                <a:cs typeface="Times New Roman"/>
              </a:rPr>
              <a:t> ОТ  РЕБЁНКА </a:t>
            </a:r>
          </a:p>
          <a:p>
            <a:pPr marL="0" indent="0">
              <a:buNone/>
            </a:pPr>
            <a:r>
              <a:rPr lang="ru-RU" sz="1800" i="1" dirty="0" smtClean="0">
                <a:solidFill>
                  <a:srgbClr val="0070C0"/>
                </a:solidFill>
                <a:latin typeface="Candara" panose="020E0502030303020204" pitchFamily="34" charset="0"/>
                <a:ea typeface="Calibri"/>
                <a:cs typeface="Times New Roman"/>
              </a:rPr>
              <a:t>МАМЫ</a:t>
            </a:r>
            <a:r>
              <a:rPr lang="ru-RU" sz="1800" i="1" dirty="0">
                <a:solidFill>
                  <a:srgbClr val="0070C0"/>
                </a:solidFill>
                <a:latin typeface="Candara" panose="020E0502030303020204" pitchFamily="34" charset="0"/>
                <a:ea typeface="Calibri"/>
                <a:cs typeface="Times New Roman"/>
              </a:rPr>
              <a:t>  И  ПАПЫ!</a:t>
            </a:r>
          </a:p>
          <a:p>
            <a:pPr>
              <a:buFont typeface="Arial"/>
              <a:buChar char="•"/>
            </a:pPr>
            <a:r>
              <a:rPr lang="ru-RU" sz="1800" dirty="0">
                <a:solidFill>
                  <a:srgbClr val="0070C0"/>
                </a:solidFill>
                <a:latin typeface="Candara" panose="020E0502030303020204" pitchFamily="34" charset="0"/>
                <a:ea typeface="Calibri"/>
                <a:cs typeface="Times New Roman"/>
              </a:rPr>
              <a:t>Принимайте  меня таким, какой я есть.</a:t>
            </a:r>
          </a:p>
          <a:p>
            <a:pPr>
              <a:buFont typeface="Arial"/>
              <a:buChar char="•"/>
            </a:pPr>
            <a:r>
              <a:rPr lang="ru-RU" sz="1800" dirty="0">
                <a:solidFill>
                  <a:srgbClr val="0070C0"/>
                </a:solidFill>
                <a:latin typeface="Candara" panose="020E0502030303020204" pitchFamily="34" charset="0"/>
                <a:ea typeface="Calibri"/>
                <a:cs typeface="Times New Roman"/>
              </a:rPr>
              <a:t>Не ругайте и не принуждайте меня к чему-либо.</a:t>
            </a:r>
          </a:p>
          <a:p>
            <a:pPr>
              <a:buFont typeface="Arial"/>
              <a:buChar char="•"/>
            </a:pPr>
            <a:r>
              <a:rPr lang="ru-RU" sz="1800" dirty="0">
                <a:solidFill>
                  <a:srgbClr val="0070C0"/>
                </a:solidFill>
                <a:latin typeface="Candara" panose="020E0502030303020204" pitchFamily="34" charset="0"/>
                <a:ea typeface="Calibri"/>
                <a:cs typeface="Times New Roman"/>
              </a:rPr>
              <a:t>Не беритесь за все привычки сразу. Не спешите.</a:t>
            </a:r>
          </a:p>
          <a:p>
            <a:pPr>
              <a:buFont typeface="Arial"/>
              <a:buChar char="•"/>
            </a:pPr>
            <a:r>
              <a:rPr lang="ru-RU" sz="1800" dirty="0">
                <a:solidFill>
                  <a:srgbClr val="0070C0"/>
                </a:solidFill>
                <a:latin typeface="Candara" panose="020E0502030303020204" pitchFamily="34" charset="0"/>
                <a:ea typeface="Calibri"/>
                <a:cs typeface="Times New Roman"/>
              </a:rPr>
              <a:t>Повышайте степень моей самостоятельности.</a:t>
            </a:r>
          </a:p>
          <a:p>
            <a:pPr>
              <a:buFont typeface="Arial"/>
              <a:buChar char="•"/>
            </a:pPr>
            <a:r>
              <a:rPr lang="ru-RU" sz="1800" dirty="0">
                <a:solidFill>
                  <a:srgbClr val="0070C0"/>
                </a:solidFill>
                <a:latin typeface="Candara" panose="020E0502030303020204" pitchFamily="34" charset="0"/>
                <a:ea typeface="Calibri"/>
                <a:cs typeface="Times New Roman"/>
              </a:rPr>
              <a:t>Поищите то хорошее, что есть во мне, и, опираясь на это, </a:t>
            </a:r>
            <a:endParaRPr lang="ru-RU" sz="1800" dirty="0" smtClean="0">
              <a:solidFill>
                <a:srgbClr val="0070C0"/>
              </a:solidFill>
              <a:latin typeface="Candara" panose="020E0502030303020204" pitchFamily="34" charset="0"/>
              <a:ea typeface="Calibri"/>
              <a:cs typeface="Times New Roman"/>
            </a:endParaRPr>
          </a:p>
          <a:p>
            <a:pPr>
              <a:buFont typeface="Arial"/>
              <a:buChar char="•"/>
            </a:pPr>
            <a:r>
              <a:rPr lang="ru-RU" sz="1800" dirty="0" smtClean="0">
                <a:solidFill>
                  <a:srgbClr val="0070C0"/>
                </a:solidFill>
                <a:latin typeface="Candara" panose="020E0502030303020204" pitchFamily="34" charset="0"/>
                <a:ea typeface="Calibri"/>
                <a:cs typeface="Times New Roman"/>
              </a:rPr>
              <a:t>активно </a:t>
            </a:r>
            <a:r>
              <a:rPr lang="ru-RU" sz="1800" dirty="0">
                <a:solidFill>
                  <a:srgbClr val="0070C0"/>
                </a:solidFill>
                <a:latin typeface="Candara" panose="020E0502030303020204" pitchFamily="34" charset="0"/>
                <a:ea typeface="Calibri"/>
                <a:cs typeface="Times New Roman"/>
              </a:rPr>
              <a:t>формируйте у меня полезные привычки.</a:t>
            </a:r>
          </a:p>
          <a:p>
            <a:pPr>
              <a:buFont typeface="Arial"/>
              <a:buChar char="•"/>
            </a:pPr>
            <a:r>
              <a:rPr lang="ru-RU" sz="1800" dirty="0">
                <a:solidFill>
                  <a:srgbClr val="0070C0"/>
                </a:solidFill>
                <a:latin typeface="Candara" panose="020E0502030303020204" pitchFamily="34" charset="0"/>
                <a:ea typeface="Calibri"/>
                <a:cs typeface="Times New Roman"/>
              </a:rPr>
              <a:t>Чтобы дело шло успешнее, используйте </a:t>
            </a:r>
            <a:r>
              <a:rPr lang="ru-RU" sz="1800" dirty="0" smtClean="0">
                <a:solidFill>
                  <a:srgbClr val="0070C0"/>
                </a:solidFill>
                <a:latin typeface="Candara" panose="020E0502030303020204" pitchFamily="34" charset="0"/>
                <a:ea typeface="Calibri"/>
                <a:cs typeface="Times New Roman"/>
              </a:rPr>
              <a:t>отвлекающие</a:t>
            </a:r>
          </a:p>
          <a:p>
            <a:pPr marL="0" indent="0">
              <a:buNone/>
            </a:pPr>
            <a:r>
              <a:rPr lang="ru-RU" sz="1800" dirty="0" smtClean="0">
                <a:solidFill>
                  <a:srgbClr val="0070C0"/>
                </a:solidFill>
                <a:latin typeface="Candara" panose="020E0502030303020204" pitchFamily="34" charset="0"/>
                <a:ea typeface="Calibri"/>
                <a:cs typeface="Times New Roman"/>
              </a:rPr>
              <a:t>моменты</a:t>
            </a:r>
            <a:r>
              <a:rPr lang="ru-RU" sz="1800" dirty="0">
                <a:solidFill>
                  <a:srgbClr val="0070C0"/>
                </a:solidFill>
                <a:latin typeface="Candara" panose="020E0502030303020204" pitchFamily="34" charset="0"/>
                <a:ea typeface="Calibri"/>
                <a:cs typeface="Times New Roman"/>
              </a:rPr>
              <a:t>. Например, если я привык засыпать с соской, </a:t>
            </a:r>
            <a:endParaRPr lang="ru-RU" sz="1800" dirty="0" smtClean="0">
              <a:solidFill>
                <a:srgbClr val="0070C0"/>
              </a:solidFill>
              <a:latin typeface="Candara" panose="020E0502030303020204" pitchFamily="34" charset="0"/>
              <a:ea typeface="Calibri"/>
              <a:cs typeface="Times New Roman"/>
            </a:endParaRPr>
          </a:p>
          <a:p>
            <a:pPr marL="0" indent="0">
              <a:buNone/>
            </a:pPr>
            <a:r>
              <a:rPr lang="ru-RU" sz="1800" dirty="0" smtClean="0">
                <a:solidFill>
                  <a:srgbClr val="0070C0"/>
                </a:solidFill>
                <a:latin typeface="Candara" panose="020E0502030303020204" pitchFamily="34" charset="0"/>
                <a:ea typeface="Calibri"/>
                <a:cs typeface="Times New Roman"/>
              </a:rPr>
              <a:t>дайте </a:t>
            </a:r>
            <a:r>
              <a:rPr lang="ru-RU" sz="1800" dirty="0">
                <a:solidFill>
                  <a:srgbClr val="0070C0"/>
                </a:solidFill>
                <a:latin typeface="Candara" panose="020E0502030303020204" pitchFamily="34" charset="0"/>
                <a:ea typeface="Calibri"/>
                <a:cs typeface="Times New Roman"/>
              </a:rPr>
              <a:t>мне попить перед сном, пожевать сухарик или </a:t>
            </a:r>
            <a:r>
              <a:rPr lang="ru-RU" sz="1800" dirty="0" smtClean="0">
                <a:solidFill>
                  <a:srgbClr val="0070C0"/>
                </a:solidFill>
                <a:latin typeface="Candara" panose="020E0502030303020204" pitchFamily="34" charset="0"/>
                <a:ea typeface="Calibri"/>
                <a:cs typeface="Times New Roman"/>
              </a:rPr>
              <a:t>ломтик </a:t>
            </a:r>
          </a:p>
          <a:p>
            <a:pPr marL="0" indent="0">
              <a:buNone/>
            </a:pPr>
            <a:r>
              <a:rPr lang="ru-RU" sz="1800" dirty="0" smtClean="0">
                <a:solidFill>
                  <a:srgbClr val="0070C0"/>
                </a:solidFill>
                <a:latin typeface="Candara" panose="020E0502030303020204" pitchFamily="34" charset="0"/>
                <a:ea typeface="Calibri"/>
                <a:cs typeface="Times New Roman"/>
              </a:rPr>
              <a:t>яблока</a:t>
            </a:r>
            <a:r>
              <a:rPr lang="ru-RU" sz="1800" dirty="0">
                <a:solidFill>
                  <a:srgbClr val="0070C0"/>
                </a:solidFill>
                <a:latin typeface="Candara" panose="020E0502030303020204" pitchFamily="34" charset="0"/>
                <a:ea typeface="Calibri"/>
                <a:cs typeface="Times New Roman"/>
              </a:rPr>
              <a:t>, пососать драже-</a:t>
            </a:r>
            <a:r>
              <a:rPr lang="ru-RU" sz="1800" dirty="0" err="1">
                <a:solidFill>
                  <a:srgbClr val="0070C0"/>
                </a:solidFill>
                <a:latin typeface="Candara" panose="020E0502030303020204" pitchFamily="34" charset="0"/>
                <a:ea typeface="Calibri"/>
                <a:cs typeface="Times New Roman"/>
              </a:rPr>
              <a:t>витаминку</a:t>
            </a:r>
            <a:r>
              <a:rPr lang="ru-RU" sz="1800" dirty="0">
                <a:solidFill>
                  <a:srgbClr val="0070C0"/>
                </a:solidFill>
                <a:latin typeface="Candara" panose="020E0502030303020204" pitchFamily="34" charset="0"/>
                <a:ea typeface="Calibri"/>
                <a:cs typeface="Times New Roman"/>
              </a:rPr>
              <a:t> и др. </a:t>
            </a:r>
          </a:p>
          <a:p>
            <a:endParaRPr lang="ru-RU" dirty="0"/>
          </a:p>
        </p:txBody>
      </p:sp>
    </p:spTree>
    <p:extLst>
      <p:ext uri="{BB962C8B-B14F-4D97-AF65-F5344CB8AC3E}">
        <p14:creationId xmlns:p14="http://schemas.microsoft.com/office/powerpoint/2010/main" xmlns="" val="261518209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799" y="152399"/>
            <a:ext cx="8405091" cy="1002145"/>
          </a:xfrm>
        </p:spPr>
        <p:txBody>
          <a:bodyPr/>
          <a:lstStyle/>
          <a:p>
            <a:pPr algn="ctr"/>
            <a:r>
              <a:rPr lang="ru-RU" sz="4400" dirty="0" smtClean="0">
                <a:solidFill>
                  <a:schemeClr val="tx1"/>
                </a:solidFill>
                <a:latin typeface="Monotype Corsiva" panose="03010101010201010101" pitchFamily="66" charset="0"/>
              </a:rPr>
              <a:t>Вывод:</a:t>
            </a:r>
            <a:endParaRPr lang="ru-RU" sz="4400" dirty="0">
              <a:solidFill>
                <a:schemeClr val="tx1"/>
              </a:solidFill>
              <a:latin typeface="Monotype Corsiva" panose="03010101010201010101" pitchFamily="66" charset="0"/>
            </a:endParaRPr>
          </a:p>
        </p:txBody>
      </p:sp>
      <p:sp>
        <p:nvSpPr>
          <p:cNvPr id="3" name="Объект 2"/>
          <p:cNvSpPr>
            <a:spLocks noGrp="1"/>
          </p:cNvSpPr>
          <p:nvPr>
            <p:ph idx="1"/>
          </p:nvPr>
        </p:nvSpPr>
        <p:spPr/>
        <p:txBody>
          <a:bodyPr/>
          <a:lstStyle/>
          <a:p>
            <a:pPr marL="0" indent="0" algn="just">
              <a:spcBef>
                <a:spcPts val="0"/>
              </a:spcBef>
              <a:spcAft>
                <a:spcPts val="0"/>
              </a:spcAft>
              <a:buNone/>
            </a:pPr>
            <a:r>
              <a:rPr lang="ru-RU" sz="1800" dirty="0">
                <a:solidFill>
                  <a:srgbClr val="0070C0"/>
                </a:solidFill>
                <a:latin typeface="Candara" panose="020E0502030303020204" pitchFamily="34" charset="0"/>
                <a:ea typeface="Calibri"/>
                <a:cs typeface="Times New Roman"/>
              </a:rPr>
              <a:t>Воспитание привычек не должно происходить изолированно от вос­питания нравственных качеств. Хорошие привычки лишь тогда явля­ются основой сильного характера, когда они воспитываются в един­стве с нравственными убеждениями и духовными интересами. При­вычки следует рассматривать как средство достижения какой-либо цели воспитания, но не как самоцель (например, воспитание вежливости не для того нужно, чтобы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ребенок </a:t>
            </a:r>
            <a:r>
              <a:rPr lang="ru-RU" sz="1800" dirty="0">
                <a:solidFill>
                  <a:srgbClr val="0070C0"/>
                </a:solidFill>
                <a:latin typeface="Candara" panose="020E0502030303020204" pitchFamily="34" charset="0"/>
                <a:ea typeface="Calibri"/>
                <a:cs typeface="Times New Roman"/>
              </a:rPr>
              <a:t>«производил впечатление», а пото­му что это делает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совместную </a:t>
            </a:r>
            <a:r>
              <a:rPr lang="ru-RU" sz="1800" dirty="0">
                <a:solidFill>
                  <a:srgbClr val="0070C0"/>
                </a:solidFill>
                <a:latin typeface="Candara" panose="020E0502030303020204" pitchFamily="34" charset="0"/>
                <a:ea typeface="Calibri"/>
                <a:cs typeface="Times New Roman"/>
              </a:rPr>
              <a:t>жизнь комфортной и приятной).</a:t>
            </a:r>
          </a:p>
          <a:p>
            <a:pPr marL="0" indent="0">
              <a:buNone/>
            </a:pPr>
            <a:endParaRPr lang="ru-RU"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354063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386618" cy="955964"/>
          </a:xfrm>
        </p:spPr>
        <p:txBody>
          <a:bodyPr/>
          <a:lstStyle/>
          <a:p>
            <a:pPr algn="ctr"/>
            <a:r>
              <a:rPr lang="ru-RU" sz="4400" dirty="0" smtClean="0">
                <a:solidFill>
                  <a:schemeClr val="tx1"/>
                </a:solidFill>
                <a:latin typeface="Monotype Corsiva" panose="03010101010201010101" pitchFamily="66" charset="0"/>
              </a:rPr>
              <a:t>Использованная литература:</a:t>
            </a:r>
            <a:endParaRPr lang="ru-RU" sz="4400" dirty="0">
              <a:solidFill>
                <a:schemeClr val="tx1"/>
              </a:solidFill>
              <a:latin typeface="Monotype Corsiva" panose="03010101010201010101" pitchFamily="66" charset="0"/>
            </a:endParaRPr>
          </a:p>
        </p:txBody>
      </p:sp>
      <p:sp>
        <p:nvSpPr>
          <p:cNvPr id="3" name="Объект 2"/>
          <p:cNvSpPr>
            <a:spLocks noGrp="1"/>
          </p:cNvSpPr>
          <p:nvPr>
            <p:ph idx="1"/>
          </p:nvPr>
        </p:nvSpPr>
        <p:spPr/>
        <p:txBody>
          <a:bodyPr/>
          <a:lstStyle/>
          <a:p>
            <a:pPr lvl="0">
              <a:lnSpc>
                <a:spcPct val="150000"/>
              </a:lnSpc>
              <a:spcAft>
                <a:spcPts val="0"/>
              </a:spcAft>
              <a:buAutoNum type="arabicPeriod"/>
              <a:tabLst>
                <a:tab pos="457200" algn="l"/>
              </a:tabLst>
            </a:pPr>
            <a:r>
              <a:rPr lang="ru-RU" sz="1800" dirty="0" smtClean="0">
                <a:solidFill>
                  <a:srgbClr val="0070C0"/>
                </a:solidFill>
                <a:latin typeface="Candara" panose="020E0502030303020204" pitchFamily="34" charset="0"/>
                <a:ea typeface="Calibri"/>
                <a:cs typeface="Times New Roman"/>
              </a:rPr>
              <a:t>Рубинштейн </a:t>
            </a:r>
            <a:r>
              <a:rPr lang="ru-RU" sz="1800" dirty="0">
                <a:solidFill>
                  <a:srgbClr val="0070C0"/>
                </a:solidFill>
                <a:latin typeface="Candara" panose="020E0502030303020204" pitchFamily="34" charset="0"/>
                <a:ea typeface="Calibri"/>
                <a:cs typeface="Times New Roman"/>
              </a:rPr>
              <a:t>С.Я. О воспитании привычек у </a:t>
            </a:r>
            <a:r>
              <a:rPr lang="ru-RU" sz="1800" dirty="0" smtClean="0">
                <a:solidFill>
                  <a:srgbClr val="0070C0"/>
                </a:solidFill>
                <a:latin typeface="Candara" panose="020E0502030303020204" pitchFamily="34" charset="0"/>
                <a:ea typeface="Calibri"/>
                <a:cs typeface="Times New Roman"/>
              </a:rPr>
              <a:t>детей; Москва</a:t>
            </a:r>
            <a:r>
              <a:rPr lang="ru-RU" sz="1800" dirty="0">
                <a:solidFill>
                  <a:srgbClr val="0070C0"/>
                </a:solidFill>
                <a:latin typeface="Candara" panose="020E0502030303020204" pitchFamily="34" charset="0"/>
                <a:ea typeface="Calibri"/>
                <a:cs typeface="Times New Roman"/>
              </a:rPr>
              <a:t> 1996г. </a:t>
            </a:r>
            <a:endParaRPr lang="ru-RU" sz="1800" dirty="0" smtClean="0">
              <a:solidFill>
                <a:srgbClr val="0070C0"/>
              </a:solidFill>
              <a:latin typeface="Candara" panose="020E0502030303020204" pitchFamily="34" charset="0"/>
              <a:ea typeface="Calibri"/>
              <a:cs typeface="Times New Roman"/>
            </a:endParaRPr>
          </a:p>
          <a:p>
            <a:pPr lvl="0">
              <a:lnSpc>
                <a:spcPct val="150000"/>
              </a:lnSpc>
              <a:spcAft>
                <a:spcPts val="0"/>
              </a:spcAft>
              <a:buAutoNum type="arabicPeriod"/>
              <a:tabLst>
                <a:tab pos="457200" algn="l"/>
              </a:tabLst>
            </a:pPr>
            <a:r>
              <a:rPr lang="en-US" sz="1800" dirty="0">
                <a:solidFill>
                  <a:srgbClr val="0070C0"/>
                </a:solidFill>
                <a:latin typeface="Candara" panose="020E0502030303020204" pitchFamily="34" charset="0"/>
                <a:ea typeface="Calibri"/>
                <a:cs typeface="Times New Roman"/>
                <a:hlinkClick r:id="rId2"/>
              </a:rPr>
              <a:t>http://mamochki-detishki.ru</a:t>
            </a:r>
            <a:r>
              <a:rPr lang="en-US" sz="1800" dirty="0" smtClean="0">
                <a:solidFill>
                  <a:srgbClr val="0070C0"/>
                </a:solidFill>
                <a:latin typeface="Candara" panose="020E0502030303020204" pitchFamily="34" charset="0"/>
                <a:ea typeface="Calibri"/>
                <a:cs typeface="Times New Roman"/>
                <a:hlinkClick r:id="rId2"/>
              </a:rPr>
              <a:t>/</a:t>
            </a:r>
            <a:endParaRPr lang="ru-RU" sz="1800" dirty="0" smtClean="0">
              <a:solidFill>
                <a:srgbClr val="0070C0"/>
              </a:solidFill>
              <a:latin typeface="Candara" panose="020E0502030303020204" pitchFamily="34" charset="0"/>
              <a:ea typeface="Calibri"/>
              <a:cs typeface="Times New Roman"/>
            </a:endParaRPr>
          </a:p>
          <a:p>
            <a:pPr lvl="0">
              <a:lnSpc>
                <a:spcPct val="150000"/>
              </a:lnSpc>
              <a:spcAft>
                <a:spcPts val="0"/>
              </a:spcAft>
              <a:buAutoNum type="arabicPeriod"/>
              <a:tabLst>
                <a:tab pos="457200" algn="l"/>
              </a:tabLst>
            </a:pPr>
            <a:r>
              <a:rPr lang="en-US" sz="1800" dirty="0">
                <a:solidFill>
                  <a:srgbClr val="0070C0"/>
                </a:solidFill>
                <a:latin typeface="Candara" panose="020E0502030303020204" pitchFamily="34" charset="0"/>
                <a:ea typeface="Calibri"/>
                <a:cs typeface="Times New Roman"/>
                <a:hlinkClick r:id="rId3"/>
              </a:rPr>
              <a:t>http://</a:t>
            </a:r>
            <a:r>
              <a:rPr lang="en-US" sz="1800" dirty="0" smtClean="0">
                <a:solidFill>
                  <a:srgbClr val="0070C0"/>
                </a:solidFill>
                <a:latin typeface="Candara" panose="020E0502030303020204" pitchFamily="34" charset="0"/>
                <a:ea typeface="Calibri"/>
                <a:cs typeface="Times New Roman"/>
                <a:hlinkClick r:id="rId3"/>
              </a:rPr>
              <a:t>nsportal.ru/detskiy-sad/materialy-dlya-roditeley/2015/10/26/vrednye-privychki-detey-chto-s-nimi-delat</a:t>
            </a:r>
            <a:endParaRPr lang="ru-RU" sz="1800" dirty="0" smtClean="0">
              <a:solidFill>
                <a:srgbClr val="0070C0"/>
              </a:solidFill>
              <a:latin typeface="Candara" panose="020E0502030303020204" pitchFamily="34" charset="0"/>
              <a:ea typeface="Calibri"/>
              <a:cs typeface="Times New Roman"/>
            </a:endParaRPr>
          </a:p>
          <a:p>
            <a:pPr lvl="0">
              <a:lnSpc>
                <a:spcPct val="150000"/>
              </a:lnSpc>
              <a:spcAft>
                <a:spcPts val="0"/>
              </a:spcAft>
              <a:buAutoNum type="arabicPeriod"/>
              <a:tabLst>
                <a:tab pos="457200" algn="l"/>
              </a:tabLst>
            </a:pPr>
            <a:endParaRPr lang="ru-RU" sz="1800" dirty="0">
              <a:solidFill>
                <a:srgbClr val="0070C0"/>
              </a:solidFill>
              <a:latin typeface="Candara" panose="020E0502030303020204" pitchFamily="34" charset="0"/>
              <a:ea typeface="Calibri"/>
              <a:cs typeface="Times New Roman"/>
            </a:endParaRPr>
          </a:p>
          <a:p>
            <a:pPr marL="0" indent="0">
              <a:buNone/>
            </a:pPr>
            <a:r>
              <a:rPr lang="ru-RU" dirty="0">
                <a:latin typeface="Times New Roman"/>
                <a:ea typeface="Calibri"/>
              </a:rPr>
              <a:t/>
            </a:r>
            <a:br>
              <a:rPr lang="ru-RU" dirty="0">
                <a:latin typeface="Times New Roman"/>
                <a:ea typeface="Calibri"/>
              </a:rPr>
            </a:br>
            <a:endParaRPr lang="ru-RU" dirty="0"/>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539999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buNone/>
            </a:pPr>
            <a:r>
              <a:rPr lang="ru-RU" sz="4400" dirty="0" smtClean="0">
                <a:solidFill>
                  <a:schemeClr val="tx1"/>
                </a:solidFill>
                <a:latin typeface="Monotype Corsiva" panose="03010101010201010101" pitchFamily="66" charset="0"/>
              </a:rPr>
              <a:t>            </a:t>
            </a:r>
          </a:p>
          <a:p>
            <a:pPr marL="0" indent="0">
              <a:buNone/>
            </a:pPr>
            <a:endParaRPr lang="ru-RU" sz="4400" dirty="0">
              <a:solidFill>
                <a:schemeClr val="tx1"/>
              </a:solidFill>
              <a:latin typeface="Monotype Corsiva" panose="03010101010201010101" pitchFamily="66" charset="0"/>
            </a:endParaRPr>
          </a:p>
          <a:p>
            <a:pPr marL="0" indent="0">
              <a:buNone/>
            </a:pPr>
            <a:r>
              <a:rPr lang="ru-RU" sz="4400" dirty="0" smtClean="0">
                <a:solidFill>
                  <a:schemeClr val="tx1"/>
                </a:solidFill>
                <a:latin typeface="Monotype Corsiva" panose="03010101010201010101" pitchFamily="66" charset="0"/>
              </a:rPr>
              <a:t>          Спасибо за внимание!</a:t>
            </a:r>
            <a:endParaRPr lang="ru-RU" sz="4400" dirty="0">
              <a:solidFill>
                <a:schemeClr val="tx1"/>
              </a:solidFill>
              <a:latin typeface="Monotype Corsiva" panose="03010101010201010101" pitchFamily="66"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972231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399"/>
            <a:ext cx="7848600" cy="1704109"/>
          </a:xfrm>
        </p:spPr>
        <p:txBody>
          <a:bodyPr/>
          <a:lstStyle/>
          <a:p>
            <a:pPr algn="ctr">
              <a:spcBef>
                <a:spcPct val="20000"/>
              </a:spcBef>
              <a:buClr>
                <a:schemeClr val="tx1"/>
              </a:buClr>
            </a:pPr>
            <a:r>
              <a:rPr lang="ru-RU" sz="7200" kern="1200" dirty="0">
                <a:solidFill>
                  <a:srgbClr val="FF9900"/>
                </a:solidFill>
                <a:latin typeface="Monotype Corsiva" panose="03010101010201010101" pitchFamily="66" charset="0"/>
                <a:ea typeface="굴림" charset="-127"/>
                <a:cs typeface="+mn-cs"/>
              </a:rPr>
              <a:t>Цель:</a:t>
            </a:r>
          </a:p>
        </p:txBody>
      </p:sp>
      <p:sp>
        <p:nvSpPr>
          <p:cNvPr id="3" name="Объект 2"/>
          <p:cNvSpPr>
            <a:spLocks noGrp="1"/>
          </p:cNvSpPr>
          <p:nvPr>
            <p:ph idx="1"/>
          </p:nvPr>
        </p:nvSpPr>
        <p:spPr>
          <a:xfrm>
            <a:off x="457200" y="1995054"/>
            <a:ext cx="8229600" cy="4329545"/>
          </a:xfrm>
        </p:spPr>
        <p:txBody>
          <a:bodyPr/>
          <a:lstStyle/>
          <a:p>
            <a:pPr marL="0" indent="0">
              <a:spcBef>
                <a:spcPts val="0"/>
              </a:spcBef>
              <a:buNone/>
            </a:pPr>
            <a:r>
              <a:rPr lang="ru-RU" sz="4400" kern="1200" dirty="0">
                <a:solidFill>
                  <a:srgbClr val="0070C0"/>
                </a:solidFill>
                <a:latin typeface="Candara" panose="020E0502030303020204" pitchFamily="34" charset="0"/>
                <a:ea typeface="굴림" charset="-127"/>
              </a:rPr>
              <a:t>профилактика  </a:t>
            </a:r>
            <a:r>
              <a:rPr lang="ru-RU" sz="4400" kern="1200" dirty="0" smtClean="0">
                <a:solidFill>
                  <a:srgbClr val="0070C0"/>
                </a:solidFill>
                <a:latin typeface="Candara" panose="020E0502030303020204" pitchFamily="34" charset="0"/>
                <a:ea typeface="굴림" charset="-127"/>
              </a:rPr>
              <a:t>формирования вредных </a:t>
            </a:r>
            <a:r>
              <a:rPr lang="ru-RU" sz="4400" kern="1200" dirty="0">
                <a:solidFill>
                  <a:srgbClr val="0070C0"/>
                </a:solidFill>
                <a:latin typeface="Candara" panose="020E0502030303020204" pitchFamily="34" charset="0"/>
                <a:ea typeface="굴림" charset="-127"/>
              </a:rPr>
              <a:t>привычек </a:t>
            </a:r>
            <a:r>
              <a:rPr lang="ru-RU" sz="4400" kern="1200" dirty="0" smtClean="0">
                <a:solidFill>
                  <a:srgbClr val="0070C0"/>
                </a:solidFill>
                <a:latin typeface="Candara" panose="020E0502030303020204" pitchFamily="34" charset="0"/>
                <a:ea typeface="굴림" charset="-127"/>
              </a:rPr>
              <a:t> у </a:t>
            </a:r>
            <a:r>
              <a:rPr lang="ru-RU" sz="4400" kern="1200" dirty="0">
                <a:solidFill>
                  <a:srgbClr val="0070C0"/>
                </a:solidFill>
                <a:latin typeface="Candara" panose="020E0502030303020204" pitchFamily="34" charset="0"/>
                <a:ea typeface="굴림" charset="-127"/>
              </a:rPr>
              <a:t>детей.</a:t>
            </a:r>
          </a:p>
          <a:p>
            <a:pPr marL="0" indent="0">
              <a:buNone/>
            </a:pPr>
            <a:endParaRPr lang="ru-RU" sz="4400" dirty="0">
              <a:solidFill>
                <a:srgbClr val="0070C0"/>
              </a:solidFill>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265232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799" y="152400"/>
            <a:ext cx="8414327" cy="1122218"/>
          </a:xfrm>
        </p:spPr>
        <p:txBody>
          <a:bodyPr/>
          <a:lstStyle/>
          <a:p>
            <a:pPr algn="just">
              <a:lnSpc>
                <a:spcPct val="150000"/>
              </a:lnSpc>
              <a:spcAft>
                <a:spcPts val="0"/>
              </a:spcAft>
            </a:pPr>
            <a:r>
              <a:rPr lang="ru-RU" dirty="0" smtClean="0">
                <a:latin typeface="Times New Roman"/>
                <a:ea typeface="Calibri"/>
                <a:cs typeface="Times New Roman"/>
              </a:rPr>
              <a:t/>
            </a:r>
            <a:br>
              <a:rPr lang="ru-RU" dirty="0" smtClean="0">
                <a:latin typeface="Times New Roman"/>
                <a:ea typeface="Calibri"/>
                <a:cs typeface="Times New Roman"/>
              </a:rPr>
            </a:br>
            <a:r>
              <a:rPr lang="ru-RU" dirty="0" smtClean="0">
                <a:latin typeface="Times New Roman"/>
                <a:ea typeface="Calibri"/>
                <a:cs typeface="Times New Roman"/>
              </a:rPr>
              <a:t/>
            </a:r>
            <a:br>
              <a:rPr lang="ru-RU" dirty="0" smtClean="0">
                <a:latin typeface="Times New Roman"/>
                <a:ea typeface="Calibri"/>
                <a:cs typeface="Times New Roman"/>
              </a:rPr>
            </a:br>
            <a:r>
              <a:rPr lang="ru-RU" sz="7200" kern="1200" dirty="0" smtClean="0">
                <a:solidFill>
                  <a:srgbClr val="FF9900"/>
                </a:solidFill>
                <a:latin typeface="Monotype Corsiva" panose="03010101010201010101" pitchFamily="66" charset="0"/>
                <a:ea typeface="굴림" charset="-127"/>
                <a:cs typeface="+mn-cs"/>
              </a:rPr>
              <a:t>Задачи</a:t>
            </a:r>
            <a:r>
              <a:rPr lang="ru-RU" sz="7200" kern="1200" dirty="0">
                <a:solidFill>
                  <a:srgbClr val="FF9900"/>
                </a:solidFill>
                <a:latin typeface="Monotype Corsiva" panose="03010101010201010101" pitchFamily="66" charset="0"/>
                <a:ea typeface="굴림" charset="-127"/>
                <a:cs typeface="+mn-cs"/>
              </a:rPr>
              <a:t>:</a:t>
            </a:r>
            <a:br>
              <a:rPr lang="ru-RU" sz="7200" kern="1200" dirty="0">
                <a:solidFill>
                  <a:srgbClr val="FF9900"/>
                </a:solidFill>
                <a:latin typeface="Monotype Corsiva" panose="03010101010201010101" pitchFamily="66" charset="0"/>
                <a:ea typeface="굴림" charset="-127"/>
                <a:cs typeface="+mn-cs"/>
              </a:rPr>
            </a:br>
            <a:endParaRPr lang="ru-RU" sz="7200" kern="1200" dirty="0">
              <a:solidFill>
                <a:srgbClr val="FF9900"/>
              </a:solidFill>
              <a:latin typeface="Monotype Corsiva" panose="03010101010201010101" pitchFamily="66" charset="0"/>
              <a:ea typeface="굴림" charset="-127"/>
              <a:cs typeface="+mn-cs"/>
            </a:endParaRPr>
          </a:p>
        </p:txBody>
      </p:sp>
      <p:sp>
        <p:nvSpPr>
          <p:cNvPr id="3" name="Объект 2"/>
          <p:cNvSpPr>
            <a:spLocks noGrp="1"/>
          </p:cNvSpPr>
          <p:nvPr>
            <p:ph idx="1"/>
          </p:nvPr>
        </p:nvSpPr>
        <p:spPr/>
        <p:txBody>
          <a:bodyPr/>
          <a:lstStyle/>
          <a:p>
            <a:pPr algn="just">
              <a:spcBef>
                <a:spcPts val="0"/>
              </a:spcBef>
              <a:spcAft>
                <a:spcPts val="0"/>
              </a:spcAft>
              <a:buFont typeface="Wingdings" panose="05000000000000000000" pitchFamily="2" charset="2"/>
              <a:buChar char="ü"/>
            </a:pPr>
            <a:r>
              <a:rPr lang="ru-RU" sz="3200" dirty="0">
                <a:solidFill>
                  <a:srgbClr val="0070C0"/>
                </a:solidFill>
                <a:latin typeface="Candara" panose="020E0502030303020204" pitchFamily="34" charset="0"/>
                <a:ea typeface="Calibri"/>
                <a:cs typeface="Times New Roman"/>
              </a:rPr>
              <a:t>психолого-педагогическое посвящение родителей в вопросах формирования привычек; </a:t>
            </a:r>
          </a:p>
          <a:p>
            <a:pPr algn="just">
              <a:spcBef>
                <a:spcPts val="0"/>
              </a:spcBef>
              <a:spcAft>
                <a:spcPts val="0"/>
              </a:spcAft>
              <a:buFont typeface="Wingdings" panose="05000000000000000000" pitchFamily="2" charset="2"/>
              <a:buChar char="ü"/>
            </a:pPr>
            <a:r>
              <a:rPr lang="ru-RU" sz="3200" dirty="0" smtClean="0">
                <a:solidFill>
                  <a:srgbClr val="0070C0"/>
                </a:solidFill>
                <a:latin typeface="Candara" panose="020E0502030303020204" pitchFamily="34" charset="0"/>
                <a:ea typeface="Calibri"/>
                <a:cs typeface="Times New Roman"/>
              </a:rPr>
              <a:t>повышение родительской</a:t>
            </a:r>
          </a:p>
          <a:p>
            <a:pPr marL="0" indent="0" algn="just">
              <a:spcBef>
                <a:spcPts val="0"/>
              </a:spcBef>
              <a:spcAft>
                <a:spcPts val="0"/>
              </a:spcAft>
              <a:buNone/>
            </a:pPr>
            <a:r>
              <a:rPr lang="ru-RU" sz="3200" dirty="0">
                <a:solidFill>
                  <a:srgbClr val="0070C0"/>
                </a:solidFill>
                <a:latin typeface="Candara" panose="020E0502030303020204" pitchFamily="34" charset="0"/>
                <a:ea typeface="Calibri"/>
                <a:cs typeface="Times New Roman"/>
              </a:rPr>
              <a:t> </a:t>
            </a:r>
            <a:r>
              <a:rPr lang="ru-RU" sz="3200" dirty="0" smtClean="0">
                <a:solidFill>
                  <a:srgbClr val="0070C0"/>
                </a:solidFill>
                <a:latin typeface="Candara" panose="020E0502030303020204" pitchFamily="34" charset="0"/>
                <a:ea typeface="Calibri"/>
                <a:cs typeface="Times New Roman"/>
              </a:rPr>
              <a:t>   компетентности </a:t>
            </a:r>
            <a:r>
              <a:rPr lang="ru-RU" sz="3200" dirty="0">
                <a:solidFill>
                  <a:srgbClr val="0070C0"/>
                </a:solidFill>
                <a:latin typeface="Candara" panose="020E0502030303020204" pitchFamily="34" charset="0"/>
                <a:ea typeface="Calibri"/>
                <a:cs typeface="Times New Roman"/>
              </a:rPr>
              <a:t>в вопросах </a:t>
            </a:r>
            <a:endParaRPr lang="ru-RU" sz="32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3200" dirty="0">
                <a:solidFill>
                  <a:srgbClr val="0070C0"/>
                </a:solidFill>
                <a:latin typeface="Candara" panose="020E0502030303020204" pitchFamily="34" charset="0"/>
                <a:ea typeface="Calibri"/>
                <a:cs typeface="Times New Roman"/>
              </a:rPr>
              <a:t> </a:t>
            </a:r>
            <a:r>
              <a:rPr lang="ru-RU" sz="3200" dirty="0" smtClean="0">
                <a:solidFill>
                  <a:srgbClr val="0070C0"/>
                </a:solidFill>
                <a:latin typeface="Candara" panose="020E0502030303020204" pitchFamily="34" charset="0"/>
                <a:ea typeface="Calibri"/>
                <a:cs typeface="Times New Roman"/>
              </a:rPr>
              <a:t>   воспитания.</a:t>
            </a:r>
            <a:endParaRPr lang="ru-RU" sz="3200" dirty="0">
              <a:solidFill>
                <a:srgbClr val="0070C0"/>
              </a:solidFill>
              <a:latin typeface="Candara" panose="020E0502030303020204" pitchFamily="34" charset="0"/>
              <a:ea typeface="Calibri"/>
              <a:cs typeface="Times New Roman"/>
            </a:endParaRPr>
          </a:p>
          <a:p>
            <a:pPr algn="just">
              <a:spcBef>
                <a:spcPts val="0"/>
              </a:spcBef>
              <a:spcAft>
                <a:spcPts val="0"/>
              </a:spcAft>
              <a:buFont typeface="Wingdings" panose="05000000000000000000" pitchFamily="2" charset="2"/>
              <a:buChar char="ü"/>
            </a:pPr>
            <a:r>
              <a:rPr lang="ru-RU" altLang="ru-RU" sz="3200" dirty="0" smtClean="0">
                <a:solidFill>
                  <a:srgbClr val="0070C0"/>
                </a:solidFill>
                <a:latin typeface="Candara" panose="020E0502030303020204" pitchFamily="34" charset="0"/>
                <a:ea typeface="Calibri"/>
                <a:cs typeface="Times New Roman"/>
              </a:rPr>
              <a:t>Разработать </a:t>
            </a:r>
            <a:r>
              <a:rPr lang="ru-RU" altLang="ru-RU" sz="3200" dirty="0">
                <a:solidFill>
                  <a:srgbClr val="0070C0"/>
                </a:solidFill>
                <a:latin typeface="Candara" panose="020E0502030303020204" pitchFamily="34" charset="0"/>
                <a:ea typeface="Calibri"/>
                <a:cs typeface="Times New Roman"/>
              </a:rPr>
              <a:t>рекомендации для родителей по вопросам </a:t>
            </a:r>
            <a:r>
              <a:rPr lang="ru-RU" altLang="ru-RU" sz="3200" dirty="0" smtClean="0">
                <a:solidFill>
                  <a:srgbClr val="0070C0"/>
                </a:solidFill>
                <a:latin typeface="Candara" panose="020E0502030303020204" pitchFamily="34" charset="0"/>
                <a:ea typeface="Calibri"/>
                <a:cs typeface="Times New Roman"/>
              </a:rPr>
              <a:t>воспитания привычек у детей.</a:t>
            </a:r>
            <a:endParaRPr lang="ru-RU" altLang="ru-RU" sz="3200" dirty="0">
              <a:solidFill>
                <a:srgbClr val="0070C0"/>
              </a:solidFill>
              <a:latin typeface="Candara" panose="020E0502030303020204" pitchFamily="34" charset="0"/>
              <a:ea typeface="Calibri"/>
              <a:cs typeface="Times New Roman"/>
            </a:endParaRPr>
          </a:p>
          <a:p>
            <a:pPr marL="0" indent="0">
              <a:buNone/>
            </a:pPr>
            <a:endParaRPr lang="ru-RU"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683515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799" y="152399"/>
            <a:ext cx="8368145" cy="1907309"/>
          </a:xfrm>
        </p:spPr>
        <p:txBody>
          <a:bodyPr/>
          <a:lstStyle/>
          <a:p>
            <a:pPr algn="ctr"/>
            <a:r>
              <a:rPr lang="ru-RU" sz="4400" kern="1200" dirty="0">
                <a:solidFill>
                  <a:srgbClr val="FF9900"/>
                </a:solidFill>
                <a:latin typeface="Monotype Corsiva" panose="03010101010201010101" pitchFamily="66" charset="0"/>
                <a:ea typeface="굴림" charset="-127"/>
                <a:cs typeface="+mn-cs"/>
              </a:rPr>
              <a:t>Великий русский писатель Л.Н. Толстой записал однажды:</a:t>
            </a:r>
          </a:p>
        </p:txBody>
      </p:sp>
      <p:sp>
        <p:nvSpPr>
          <p:cNvPr id="3" name="Объект 2"/>
          <p:cNvSpPr>
            <a:spLocks noGrp="1"/>
          </p:cNvSpPr>
          <p:nvPr>
            <p:ph idx="1"/>
          </p:nvPr>
        </p:nvSpPr>
        <p:spPr>
          <a:xfrm>
            <a:off x="411019" y="2207491"/>
            <a:ext cx="8229600" cy="4098635"/>
          </a:xfrm>
        </p:spPr>
        <p:txBody>
          <a:bodyPr/>
          <a:lstStyle/>
          <a:p>
            <a:pPr marL="0" indent="0" algn="just">
              <a:spcBef>
                <a:spcPts val="0"/>
              </a:spcBef>
              <a:spcAft>
                <a:spcPts val="0"/>
              </a:spcAft>
              <a:buNone/>
            </a:pPr>
            <a:r>
              <a:rPr lang="ru-RU" sz="3200" dirty="0">
                <a:solidFill>
                  <a:srgbClr val="0070C0"/>
                </a:solidFill>
                <a:latin typeface="Candara" panose="020E0502030303020204" pitchFamily="34" charset="0"/>
                <a:ea typeface="Calibri"/>
                <a:cs typeface="Times New Roman"/>
              </a:rPr>
              <a:t>«Посейте поступок и вы пожнете привычку, посейте привычку и вы пожнете </a:t>
            </a:r>
            <a:endParaRPr lang="ru-RU" sz="32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3200" dirty="0" smtClean="0">
                <a:solidFill>
                  <a:srgbClr val="0070C0"/>
                </a:solidFill>
                <a:latin typeface="Candara" panose="020E0502030303020204" pitchFamily="34" charset="0"/>
                <a:ea typeface="Calibri"/>
                <a:cs typeface="Times New Roman"/>
              </a:rPr>
              <a:t>характер</a:t>
            </a:r>
            <a:r>
              <a:rPr lang="ru-RU" sz="3200" dirty="0">
                <a:solidFill>
                  <a:srgbClr val="0070C0"/>
                </a:solidFill>
                <a:latin typeface="Candara" panose="020E0502030303020204" pitchFamily="34" charset="0"/>
                <a:ea typeface="Calibri"/>
                <a:cs typeface="Times New Roman"/>
              </a:rPr>
              <a:t>, посейте характер и вы </a:t>
            </a:r>
            <a:endParaRPr lang="ru-RU" sz="32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3200" dirty="0" smtClean="0">
                <a:solidFill>
                  <a:srgbClr val="0070C0"/>
                </a:solidFill>
                <a:latin typeface="Candara" panose="020E0502030303020204" pitchFamily="34" charset="0"/>
                <a:ea typeface="Calibri"/>
                <a:cs typeface="Times New Roman"/>
              </a:rPr>
              <a:t>пожнете судьбу</a:t>
            </a:r>
            <a:r>
              <a:rPr lang="ru-RU" sz="3200" dirty="0">
                <a:solidFill>
                  <a:srgbClr val="0070C0"/>
                </a:solidFill>
                <a:latin typeface="Candara" panose="020E0502030303020204" pitchFamily="34" charset="0"/>
                <a:ea typeface="Calibri"/>
                <a:cs typeface="Times New Roman"/>
              </a:rPr>
              <a:t>».</a:t>
            </a:r>
          </a:p>
          <a:p>
            <a:pPr marL="0" indent="0">
              <a:buNone/>
            </a:pPr>
            <a:endParaRPr lang="ru-RU"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085047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799" y="152399"/>
            <a:ext cx="8460509" cy="1288474"/>
          </a:xfrm>
        </p:spPr>
        <p:txBody>
          <a:bodyPr/>
          <a:lstStyle/>
          <a:p>
            <a:pPr algn="ctr"/>
            <a:r>
              <a:rPr lang="ru-RU" sz="4400" kern="1200" dirty="0">
                <a:solidFill>
                  <a:srgbClr val="FF9900"/>
                </a:solidFill>
                <a:latin typeface="Monotype Corsiva" panose="03010101010201010101" pitchFamily="66" charset="0"/>
                <a:ea typeface="굴림" charset="-127"/>
                <a:cs typeface="+mn-cs"/>
              </a:rPr>
              <a:t>Когда и в какой последовательности возникают </a:t>
            </a:r>
            <a:r>
              <a:rPr lang="ru-RU" sz="4400" kern="1200" dirty="0" smtClean="0">
                <a:solidFill>
                  <a:srgbClr val="FF9900"/>
                </a:solidFill>
                <a:latin typeface="Monotype Corsiva" panose="03010101010201010101" pitchFamily="66" charset="0"/>
                <a:ea typeface="굴림" charset="-127"/>
                <a:cs typeface="+mn-cs"/>
              </a:rPr>
              <a:t>привыч­ки</a:t>
            </a:r>
            <a:r>
              <a:rPr lang="ru-RU" sz="4400" kern="1200" dirty="0">
                <a:solidFill>
                  <a:srgbClr val="FF9900"/>
                </a:solidFill>
                <a:latin typeface="Monotype Corsiva" panose="03010101010201010101" pitchFamily="66" charset="0"/>
                <a:ea typeface="굴림" charset="-127"/>
                <a:cs typeface="+mn-cs"/>
              </a:rPr>
              <a:t>?</a:t>
            </a:r>
          </a:p>
        </p:txBody>
      </p:sp>
      <p:sp>
        <p:nvSpPr>
          <p:cNvPr id="3" name="Объект 2"/>
          <p:cNvSpPr>
            <a:spLocks noGrp="1"/>
          </p:cNvSpPr>
          <p:nvPr>
            <p:ph idx="1"/>
          </p:nvPr>
        </p:nvSpPr>
        <p:spPr>
          <a:xfrm>
            <a:off x="457200" y="1681018"/>
            <a:ext cx="8229600" cy="4643582"/>
          </a:xfrm>
        </p:spPr>
        <p:txBody>
          <a:bodyPr/>
          <a:lstStyle/>
          <a:p>
            <a:pPr marL="0" indent="0" algn="just">
              <a:spcBef>
                <a:spcPts val="0"/>
              </a:spcBef>
              <a:spcAft>
                <a:spcPts val="0"/>
              </a:spcAft>
              <a:buNone/>
            </a:pPr>
            <a:r>
              <a:rPr lang="ru-RU" sz="2000" dirty="0">
                <a:solidFill>
                  <a:srgbClr val="0070C0"/>
                </a:solidFill>
                <a:latin typeface="Candara" panose="020E0502030303020204" pitchFamily="34" charset="0"/>
                <a:ea typeface="Calibri"/>
                <a:cs typeface="Times New Roman"/>
              </a:rPr>
              <a:t>Привычки формируются тогда, когда впервые возникает новый вид деятельности ребенка, когда впервые у него появляются новые вещи, новые обязанности и т</a:t>
            </a:r>
            <a:r>
              <a:rPr lang="ru-RU" sz="2000" dirty="0" smtClean="0">
                <a:solidFill>
                  <a:srgbClr val="0070C0"/>
                </a:solidFill>
                <a:latin typeface="Candara" panose="020E0502030303020204" pitchFamily="34" charset="0"/>
                <a:ea typeface="Calibri"/>
                <a:cs typeface="Times New Roman"/>
              </a:rPr>
              <a:t>. д</a:t>
            </a:r>
            <a:r>
              <a:rPr lang="ru-RU" sz="2000" dirty="0">
                <a:solidFill>
                  <a:srgbClr val="0070C0"/>
                </a:solidFill>
                <a:latin typeface="Candara" panose="020E0502030303020204" pitchFamily="34" charset="0"/>
                <a:ea typeface="Calibri"/>
                <a:cs typeface="Times New Roman"/>
              </a:rPr>
              <a:t>. Взрослые должны очень вниматель­но относиться ко всем тем действиям и обстоятельствам, </a:t>
            </a:r>
            <a:endParaRPr lang="ru-RU" sz="20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2000" dirty="0" smtClean="0">
                <a:solidFill>
                  <a:srgbClr val="0070C0"/>
                </a:solidFill>
                <a:latin typeface="Candara" panose="020E0502030303020204" pitchFamily="34" charset="0"/>
                <a:ea typeface="Calibri"/>
                <a:cs typeface="Times New Roman"/>
              </a:rPr>
              <a:t>которые </a:t>
            </a:r>
            <a:r>
              <a:rPr lang="ru-RU" sz="2000" dirty="0">
                <a:solidFill>
                  <a:srgbClr val="0070C0"/>
                </a:solidFill>
                <a:latin typeface="Candara" panose="020E0502030303020204" pitchFamily="34" charset="0"/>
                <a:ea typeface="Calibri"/>
                <a:cs typeface="Times New Roman"/>
              </a:rPr>
              <a:t>возникают в жизни ребенка впервые. </a:t>
            </a:r>
            <a:endParaRPr lang="ru-RU" sz="20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2000" dirty="0" smtClean="0">
                <a:solidFill>
                  <a:srgbClr val="0070C0"/>
                </a:solidFill>
                <a:latin typeface="Candara" panose="020E0502030303020204" pitchFamily="34" charset="0"/>
                <a:ea typeface="Calibri"/>
                <a:cs typeface="Times New Roman"/>
              </a:rPr>
              <a:t>Не </a:t>
            </a:r>
            <a:r>
              <a:rPr lang="ru-RU" sz="2000" dirty="0">
                <a:solidFill>
                  <a:srgbClr val="0070C0"/>
                </a:solidFill>
                <a:latin typeface="Candara" panose="020E0502030303020204" pitchFamily="34" charset="0"/>
                <a:ea typeface="Calibri"/>
                <a:cs typeface="Times New Roman"/>
              </a:rPr>
              <a:t>позаботятся родители вов­ремя заложить </a:t>
            </a:r>
            <a:r>
              <a:rPr lang="ru-RU" sz="2000" dirty="0" smtClean="0">
                <a:solidFill>
                  <a:srgbClr val="0070C0"/>
                </a:solidFill>
                <a:latin typeface="Candara" panose="020E0502030303020204" pitchFamily="34" charset="0"/>
                <a:ea typeface="Calibri"/>
                <a:cs typeface="Times New Roman"/>
              </a:rPr>
              <a:t>хорошую</a:t>
            </a:r>
          </a:p>
          <a:p>
            <a:pPr marL="0" indent="0" algn="just">
              <a:spcBef>
                <a:spcPts val="0"/>
              </a:spcBef>
              <a:spcAft>
                <a:spcPts val="0"/>
              </a:spcAft>
              <a:buNone/>
            </a:pPr>
            <a:r>
              <a:rPr lang="ru-RU" sz="2000" dirty="0" smtClean="0">
                <a:solidFill>
                  <a:srgbClr val="0070C0"/>
                </a:solidFill>
                <a:latin typeface="Candara" panose="020E0502030303020204" pitchFamily="34" charset="0"/>
                <a:ea typeface="Calibri"/>
                <a:cs typeface="Times New Roman"/>
              </a:rPr>
              <a:t>привычку </a:t>
            </a:r>
            <a:r>
              <a:rPr lang="ru-RU" sz="2000" dirty="0">
                <a:solidFill>
                  <a:srgbClr val="0070C0"/>
                </a:solidFill>
                <a:latin typeface="Candara" panose="020E0502030303020204" pitchFamily="34" charset="0"/>
                <a:ea typeface="Calibri"/>
                <a:cs typeface="Times New Roman"/>
              </a:rPr>
              <a:t>— и вместо нее может стихийно </a:t>
            </a:r>
            <a:r>
              <a:rPr lang="ru-RU" sz="2000" dirty="0" smtClean="0">
                <a:solidFill>
                  <a:srgbClr val="0070C0"/>
                </a:solidFill>
                <a:latin typeface="Candara" panose="020E0502030303020204" pitchFamily="34" charset="0"/>
                <a:ea typeface="Calibri"/>
                <a:cs typeface="Times New Roman"/>
              </a:rPr>
              <a:t>возникнуть</a:t>
            </a:r>
          </a:p>
          <a:p>
            <a:pPr marL="0" indent="0" algn="just">
              <a:spcBef>
                <a:spcPts val="0"/>
              </a:spcBef>
              <a:spcAft>
                <a:spcPts val="0"/>
              </a:spcAft>
              <a:buNone/>
            </a:pPr>
            <a:r>
              <a:rPr lang="ru-RU" sz="2000" dirty="0" smtClean="0">
                <a:solidFill>
                  <a:srgbClr val="0070C0"/>
                </a:solidFill>
                <a:latin typeface="Candara" panose="020E0502030303020204" pitchFamily="34" charset="0"/>
                <a:ea typeface="Calibri"/>
                <a:cs typeface="Times New Roman"/>
              </a:rPr>
              <a:t>другая</a:t>
            </a:r>
            <a:r>
              <a:rPr lang="ru-RU" sz="2000" dirty="0">
                <a:solidFill>
                  <a:srgbClr val="0070C0"/>
                </a:solidFill>
                <a:latin typeface="Candara" panose="020E0502030303020204" pitchFamily="34" charset="0"/>
                <a:ea typeface="Calibri"/>
                <a:cs typeface="Times New Roman"/>
              </a:rPr>
              <a:t>, часто вредная привычка.</a:t>
            </a:r>
          </a:p>
          <a:p>
            <a:pPr marL="0" indent="0">
              <a:buNone/>
            </a:pPr>
            <a:endParaRPr lang="ru-RU"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1894" y="4237463"/>
            <a:ext cx="3138651" cy="23704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77804606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799" y="152399"/>
            <a:ext cx="8358909" cy="1029855"/>
          </a:xfrm>
        </p:spPr>
        <p:txBody>
          <a:bodyPr/>
          <a:lstStyle/>
          <a:p>
            <a:pPr algn="ctr"/>
            <a:r>
              <a:rPr lang="ru-RU" sz="4400" kern="1200" dirty="0">
                <a:solidFill>
                  <a:srgbClr val="FF9900"/>
                </a:solidFill>
                <a:latin typeface="Monotype Corsiva" panose="03010101010201010101" pitchFamily="66" charset="0"/>
                <a:ea typeface="굴림" charset="-127"/>
                <a:cs typeface="+mn-cs"/>
              </a:rPr>
              <a:t>Как воспитываются привычки?</a:t>
            </a:r>
          </a:p>
        </p:txBody>
      </p:sp>
      <p:sp>
        <p:nvSpPr>
          <p:cNvPr id="3" name="Объект 2"/>
          <p:cNvSpPr>
            <a:spLocks noGrp="1"/>
          </p:cNvSpPr>
          <p:nvPr>
            <p:ph idx="1"/>
          </p:nvPr>
        </p:nvSpPr>
        <p:spPr/>
        <p:txBody>
          <a:bodyPr/>
          <a:lstStyle/>
          <a:p>
            <a:pPr marL="0" indent="0" algn="just">
              <a:spcBef>
                <a:spcPts val="0"/>
              </a:spcBef>
              <a:spcAft>
                <a:spcPts val="0"/>
              </a:spcAft>
              <a:buNone/>
            </a:pPr>
            <a:r>
              <a:rPr lang="ru-RU" sz="2000" dirty="0">
                <a:solidFill>
                  <a:srgbClr val="0070C0"/>
                </a:solidFill>
                <a:latin typeface="Candara" panose="020E0502030303020204" pitchFamily="34" charset="0"/>
                <a:ea typeface="Calibri"/>
                <a:cs typeface="Times New Roman"/>
              </a:rPr>
              <a:t>Привычки воспитываются делами. Действие превращается в при­вычку, если результат приводит к удовольствию (одобрению, похва­ле, помощи, поддержке). Неудачи, неприятности мешают образова­нию привычки. Большинство действий носит бытовой характер (на­пример, уход в семье за животными или растениями), приносит </a:t>
            </a:r>
            <a:r>
              <a:rPr lang="ru-RU" sz="2000" dirty="0" smtClean="0">
                <a:solidFill>
                  <a:srgbClr val="0070C0"/>
                </a:solidFill>
                <a:latin typeface="Candara" panose="020E0502030303020204" pitchFamily="34" charset="0"/>
                <a:ea typeface="Calibri"/>
                <a:cs typeface="Times New Roman"/>
              </a:rPr>
              <a:t>детям</a:t>
            </a:r>
          </a:p>
          <a:p>
            <a:pPr marL="0" indent="0" algn="just">
              <a:spcBef>
                <a:spcPts val="0"/>
              </a:spcBef>
              <a:spcAft>
                <a:spcPts val="0"/>
              </a:spcAft>
              <a:buNone/>
            </a:pPr>
            <a:r>
              <a:rPr lang="ru-RU" sz="2000" dirty="0" smtClean="0">
                <a:solidFill>
                  <a:srgbClr val="0070C0"/>
                </a:solidFill>
                <a:latin typeface="Candara" panose="020E0502030303020204" pitchFamily="34" charset="0"/>
                <a:ea typeface="Calibri"/>
                <a:cs typeface="Times New Roman"/>
              </a:rPr>
              <a:t> </a:t>
            </a:r>
            <a:r>
              <a:rPr lang="ru-RU" sz="2000" dirty="0">
                <a:solidFill>
                  <a:srgbClr val="0070C0"/>
                </a:solidFill>
                <a:latin typeface="Candara" panose="020E0502030303020204" pitchFamily="34" charset="0"/>
                <a:ea typeface="Calibri"/>
                <a:cs typeface="Times New Roman"/>
              </a:rPr>
              <a:t>большое удовлетворение, и благодаря наглядному </a:t>
            </a:r>
            <a:endParaRPr lang="ru-RU" sz="20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2000" dirty="0" smtClean="0">
                <a:solidFill>
                  <a:srgbClr val="0070C0"/>
                </a:solidFill>
                <a:latin typeface="Candara" panose="020E0502030303020204" pitchFamily="34" charset="0"/>
                <a:ea typeface="Calibri"/>
                <a:cs typeface="Times New Roman"/>
              </a:rPr>
              <a:t>положительному </a:t>
            </a:r>
            <a:r>
              <a:rPr lang="ru-RU" sz="2000" dirty="0">
                <a:solidFill>
                  <a:srgbClr val="0070C0"/>
                </a:solidFill>
                <a:latin typeface="Candara" panose="020E0502030303020204" pitchFamily="34" charset="0"/>
                <a:ea typeface="Calibri"/>
                <a:cs typeface="Times New Roman"/>
              </a:rPr>
              <a:t>результату эти действия </a:t>
            </a:r>
            <a:endParaRPr lang="ru-RU" sz="20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2000" dirty="0" smtClean="0">
                <a:solidFill>
                  <a:srgbClr val="0070C0"/>
                </a:solidFill>
                <a:latin typeface="Candara" panose="020E0502030303020204" pitchFamily="34" charset="0"/>
                <a:ea typeface="Calibri"/>
                <a:cs typeface="Times New Roman"/>
              </a:rPr>
              <a:t>быстро </a:t>
            </a:r>
            <a:r>
              <a:rPr lang="ru-RU" sz="2000" dirty="0">
                <a:solidFill>
                  <a:srgbClr val="0070C0"/>
                </a:solidFill>
                <a:latin typeface="Candara" panose="020E0502030303020204" pitchFamily="34" charset="0"/>
                <a:ea typeface="Calibri"/>
                <a:cs typeface="Times New Roman"/>
              </a:rPr>
              <a:t>становятся привычными.</a:t>
            </a:r>
          </a:p>
          <a:p>
            <a:pPr marL="0" indent="0">
              <a:buNone/>
            </a:pPr>
            <a:endParaRPr lang="ru-RU"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3838" y="3974152"/>
            <a:ext cx="4520081" cy="25457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45879355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799" y="152400"/>
            <a:ext cx="8405091" cy="1011382"/>
          </a:xfrm>
        </p:spPr>
        <p:txBody>
          <a:bodyPr/>
          <a:lstStyle/>
          <a:p>
            <a:pPr algn="ctr"/>
            <a:r>
              <a:rPr lang="ru-RU" sz="4400" kern="1200" dirty="0">
                <a:solidFill>
                  <a:srgbClr val="FF9900"/>
                </a:solidFill>
                <a:latin typeface="Monotype Corsiva" panose="03010101010201010101" pitchFamily="66" charset="0"/>
                <a:ea typeface="굴림" charset="-127"/>
                <a:cs typeface="+mn-cs"/>
              </a:rPr>
              <a:t>Что нужно ребёнку?</a:t>
            </a:r>
          </a:p>
        </p:txBody>
      </p:sp>
      <p:sp>
        <p:nvSpPr>
          <p:cNvPr id="3" name="Объект 2"/>
          <p:cNvSpPr>
            <a:spLocks noGrp="1"/>
          </p:cNvSpPr>
          <p:nvPr>
            <p:ph idx="1"/>
          </p:nvPr>
        </p:nvSpPr>
        <p:spPr/>
        <p:txBody>
          <a:bodyPr/>
          <a:lstStyle/>
          <a:p>
            <a:pPr marL="0" indent="0" algn="just">
              <a:spcBef>
                <a:spcPts val="0"/>
              </a:spcBef>
              <a:spcAft>
                <a:spcPts val="0"/>
              </a:spcAft>
              <a:buNone/>
            </a:pPr>
            <a:r>
              <a:rPr lang="ru-RU" sz="2000" dirty="0">
                <a:solidFill>
                  <a:srgbClr val="0070C0"/>
                </a:solidFill>
                <a:latin typeface="Candara" panose="020E0502030303020204" pitchFamily="34" charset="0"/>
                <a:ea typeface="Calibri"/>
                <a:cs typeface="Times New Roman"/>
              </a:rPr>
              <a:t>Дома ребенку необходимы не игрушки, не мороженое, не «</a:t>
            </a:r>
            <a:r>
              <a:rPr lang="ru-RU" sz="2000" dirty="0" err="1">
                <a:solidFill>
                  <a:srgbClr val="0070C0"/>
                </a:solidFill>
                <a:latin typeface="Candara" panose="020E0502030303020204" pitchFamily="34" charset="0"/>
                <a:ea typeface="Calibri"/>
                <a:cs typeface="Times New Roman"/>
              </a:rPr>
              <a:t>ви­дики</a:t>
            </a:r>
            <a:r>
              <a:rPr lang="ru-RU" sz="2000" dirty="0">
                <a:solidFill>
                  <a:srgbClr val="0070C0"/>
                </a:solidFill>
                <a:latin typeface="Candara" panose="020E0502030303020204" pitchFamily="34" charset="0"/>
                <a:ea typeface="Calibri"/>
                <a:cs typeface="Times New Roman"/>
              </a:rPr>
              <a:t>», а мама и папа, общение в чистом виде и событие! Учиться вместе с ребенком превращать «надо» в «хочется». </a:t>
            </a:r>
            <a:r>
              <a:rPr lang="ru-RU" sz="2000" dirty="0" smtClean="0">
                <a:solidFill>
                  <a:srgbClr val="0070C0"/>
                </a:solidFill>
                <a:latin typeface="Candara" panose="020E0502030303020204" pitchFamily="34" charset="0"/>
                <a:ea typeface="Calibri"/>
                <a:cs typeface="Times New Roman"/>
              </a:rPr>
              <a:t>Игра </a:t>
            </a:r>
            <a:r>
              <a:rPr lang="ru-RU" sz="2000" dirty="0">
                <a:solidFill>
                  <a:srgbClr val="0070C0"/>
                </a:solidFill>
                <a:latin typeface="Candara" panose="020E0502030303020204" pitchFamily="34" charset="0"/>
                <a:ea typeface="Calibri"/>
                <a:cs typeface="Times New Roman"/>
              </a:rPr>
              <a:t>— это единственный способ для ребенка стать взрослым, оста­ваясь ребенком. Для взрослых — это единственный способ снова стать детьми</a:t>
            </a:r>
            <a:r>
              <a:rPr lang="ru-RU" sz="2000" dirty="0" smtClean="0">
                <a:solidFill>
                  <a:srgbClr val="0070C0"/>
                </a:solidFill>
                <a:latin typeface="Candara" panose="020E0502030303020204" pitchFamily="34" charset="0"/>
                <a:ea typeface="Calibri"/>
                <a:cs typeface="Times New Roman"/>
              </a:rPr>
              <a:t>,</a:t>
            </a:r>
          </a:p>
          <a:p>
            <a:pPr marL="0" indent="0" algn="just">
              <a:spcBef>
                <a:spcPts val="0"/>
              </a:spcBef>
              <a:spcAft>
                <a:spcPts val="0"/>
              </a:spcAft>
              <a:buNone/>
            </a:pPr>
            <a:r>
              <a:rPr lang="ru-RU" sz="2000" dirty="0" smtClean="0">
                <a:solidFill>
                  <a:srgbClr val="0070C0"/>
                </a:solidFill>
                <a:latin typeface="Candara" panose="020E0502030303020204" pitchFamily="34" charset="0"/>
                <a:ea typeface="Calibri"/>
                <a:cs typeface="Times New Roman"/>
              </a:rPr>
              <a:t> </a:t>
            </a:r>
            <a:r>
              <a:rPr lang="ru-RU" sz="2000" dirty="0">
                <a:solidFill>
                  <a:srgbClr val="0070C0"/>
                </a:solidFill>
                <a:latin typeface="Candara" panose="020E0502030303020204" pitchFamily="34" charset="0"/>
                <a:ea typeface="Calibri"/>
                <a:cs typeface="Times New Roman"/>
              </a:rPr>
              <a:t>оставаясь взрослыми</a:t>
            </a:r>
            <a:r>
              <a:rPr lang="ru-RU" sz="2000" dirty="0" smtClean="0">
                <a:solidFill>
                  <a:srgbClr val="0070C0"/>
                </a:solidFill>
                <a:latin typeface="Candara" panose="020E0502030303020204" pitchFamily="34" charset="0"/>
                <a:ea typeface="Calibri"/>
                <a:cs typeface="Times New Roman"/>
              </a:rPr>
              <a:t>.</a:t>
            </a:r>
          </a:p>
          <a:p>
            <a:pPr marL="0" indent="0" algn="just">
              <a:spcBef>
                <a:spcPts val="0"/>
              </a:spcBef>
              <a:spcAft>
                <a:spcPts val="0"/>
              </a:spcAft>
              <a:buNone/>
            </a:pPr>
            <a:endParaRPr lang="ru-RU" sz="2000" dirty="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endParaRPr lang="ru-RU" sz="20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endParaRPr lang="ru-RU" sz="2000" dirty="0">
              <a:solidFill>
                <a:srgbClr val="0070C0"/>
              </a:solidFill>
              <a:latin typeface="Candara" panose="020E0502030303020204" pitchFamily="34" charset="0"/>
              <a:ea typeface="Calibri"/>
              <a:cs typeface="Times New Roman"/>
            </a:endParaRPr>
          </a:p>
          <a:p>
            <a:pPr marL="0" indent="0">
              <a:spcBef>
                <a:spcPts val="0"/>
              </a:spcBef>
              <a:buNone/>
            </a:pPr>
            <a:endParaRPr lang="ru-RU" sz="2000" dirty="0">
              <a:solidFill>
                <a:srgbClr val="0070C0"/>
              </a:solidFill>
              <a:latin typeface="Candara" panose="020E0502030303020204" pitchFamily="34" charset="0"/>
              <a:ea typeface="Calibri"/>
              <a:cs typeface="Times New Roman"/>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3291" y="3628310"/>
            <a:ext cx="4057073" cy="26066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64704378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248072" cy="1463964"/>
          </a:xfrm>
        </p:spPr>
        <p:txBody>
          <a:bodyPr/>
          <a:lstStyle/>
          <a:p>
            <a:pPr algn="ctr"/>
            <a:r>
              <a:rPr lang="ru-RU" sz="4400" kern="1200" dirty="0">
                <a:solidFill>
                  <a:srgbClr val="FF9900"/>
                </a:solidFill>
                <a:latin typeface="Monotype Corsiva" panose="03010101010201010101" pitchFamily="66" charset="0"/>
                <a:ea typeface="굴림" charset="-127"/>
                <a:cs typeface="+mn-cs"/>
              </a:rPr>
              <a:t>Что такое «вредная привычка»?</a:t>
            </a:r>
            <a:r>
              <a:rPr lang="ru-RU" b="0" dirty="0">
                <a:solidFill>
                  <a:srgbClr val="444444"/>
                </a:solidFill>
                <a:latin typeface="Arial"/>
              </a:rPr>
              <a:t> </a:t>
            </a:r>
            <a:endParaRPr lang="ru-RU" dirty="0"/>
          </a:p>
        </p:txBody>
      </p:sp>
      <p:sp>
        <p:nvSpPr>
          <p:cNvPr id="3" name="Объект 2"/>
          <p:cNvSpPr>
            <a:spLocks noGrp="1"/>
          </p:cNvSpPr>
          <p:nvPr>
            <p:ph idx="1"/>
          </p:nvPr>
        </p:nvSpPr>
        <p:spPr>
          <a:xfrm>
            <a:off x="429491" y="1745674"/>
            <a:ext cx="8229600" cy="4578926"/>
          </a:xfrm>
        </p:spPr>
        <p:txBody>
          <a:bodyPr/>
          <a:lstStyle/>
          <a:p>
            <a:pPr marL="0" indent="0" algn="just">
              <a:buNone/>
            </a:pPr>
            <a:r>
              <a:rPr lang="ru-RU" sz="2000" dirty="0">
                <a:solidFill>
                  <a:srgbClr val="0070C0"/>
                </a:solidFill>
                <a:latin typeface="Candara" panose="020E0502030303020204" pitchFamily="34" charset="0"/>
                <a:ea typeface="Calibri"/>
                <a:cs typeface="Times New Roman"/>
              </a:rPr>
              <a:t>Вредная привычка — это отрицательная склонность, ставшая потребностью и выражающаяся в действиях, в поведении. То есть это — некий стереотип поведения, мешающий ребенку нормально жить и развиваться. </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74" name="Picture 2" descr="http://shkolnie.ru/pars_docs/refs/52/51547/51547_html_m3d2f002d.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56302" y="3438524"/>
            <a:ext cx="3648075" cy="2743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71583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150000"/>
              </a:lnSpc>
              <a:spcAft>
                <a:spcPts val="0"/>
              </a:spcAft>
            </a:pPr>
            <a:r>
              <a:rPr lang="ru-RU" dirty="0" smtClean="0">
                <a:latin typeface="Times New Roman"/>
                <a:ea typeface="Calibri"/>
                <a:cs typeface="Times New Roman"/>
              </a:rPr>
              <a:t/>
            </a:r>
            <a:br>
              <a:rPr lang="ru-RU" dirty="0" smtClean="0">
                <a:latin typeface="Times New Roman"/>
                <a:ea typeface="Calibri"/>
                <a:cs typeface="Times New Roman"/>
              </a:rPr>
            </a:br>
            <a:r>
              <a:rPr lang="ru-RU" sz="4400" kern="1200" dirty="0">
                <a:solidFill>
                  <a:srgbClr val="FF9900"/>
                </a:solidFill>
                <a:latin typeface="Monotype Corsiva" panose="03010101010201010101" pitchFamily="66" charset="0"/>
                <a:ea typeface="굴림" charset="-127"/>
                <a:cs typeface="+mn-cs"/>
              </a:rPr>
              <a:t>Ребенок кусается</a:t>
            </a:r>
            <a:br>
              <a:rPr lang="ru-RU" sz="4400" kern="1200" dirty="0">
                <a:solidFill>
                  <a:srgbClr val="FF9900"/>
                </a:solidFill>
                <a:latin typeface="Monotype Corsiva" panose="03010101010201010101" pitchFamily="66" charset="0"/>
                <a:ea typeface="굴림" charset="-127"/>
                <a:cs typeface="+mn-cs"/>
              </a:rPr>
            </a:br>
            <a:endParaRPr lang="ru-RU" sz="4400" kern="1200" dirty="0">
              <a:solidFill>
                <a:srgbClr val="FF9900"/>
              </a:solidFill>
              <a:latin typeface="Monotype Corsiva" panose="03010101010201010101" pitchFamily="66" charset="0"/>
              <a:ea typeface="굴림" charset="-127"/>
              <a:cs typeface="+mn-cs"/>
            </a:endParaRPr>
          </a:p>
        </p:txBody>
      </p:sp>
      <p:sp>
        <p:nvSpPr>
          <p:cNvPr id="3" name="Объект 2"/>
          <p:cNvSpPr>
            <a:spLocks noGrp="1"/>
          </p:cNvSpPr>
          <p:nvPr>
            <p:ph idx="1"/>
          </p:nvPr>
        </p:nvSpPr>
        <p:spPr>
          <a:xfrm>
            <a:off x="457200" y="923636"/>
            <a:ext cx="8229600" cy="5400964"/>
          </a:xfrm>
        </p:spPr>
        <p:txBody>
          <a:bodyPr/>
          <a:lstStyle/>
          <a:p>
            <a:pPr marL="0" indent="0" algn="just">
              <a:spcBef>
                <a:spcPts val="0"/>
              </a:spcBef>
              <a:spcAft>
                <a:spcPts val="0"/>
              </a:spcAft>
              <a:buNone/>
            </a:pPr>
            <a:r>
              <a:rPr lang="ru-RU" sz="1800" dirty="0">
                <a:solidFill>
                  <a:srgbClr val="0070C0"/>
                </a:solidFill>
                <a:latin typeface="Candara" panose="020E0502030303020204" pitchFamily="34" charset="0"/>
                <a:ea typeface="Calibri"/>
                <a:cs typeface="Times New Roman"/>
              </a:rPr>
              <a:t>Трудно найти причину, почему ребенок кусается. Но обычно проблема возникает от нехватки внимания — малыш пытается выразить себя. Как этого избежать? Следите, чтобы ребенок не играл одновременно с большим количеством детей, так легче избежать конфликтов между ними. Но если вдруг это произошло? Действуйте быстро! Нередко все происходит так неожиданно, что реакция бывает не совсем адекватной. Думаю, трудно представить человека, который среагирует на укус </a:t>
            </a:r>
            <a:r>
              <a:rPr lang="ru-RU" sz="1800" dirty="0" smtClean="0">
                <a:solidFill>
                  <a:srgbClr val="0070C0"/>
                </a:solidFill>
                <a:latin typeface="Candara" panose="020E0502030303020204" pitchFamily="34" charset="0"/>
                <a:ea typeface="Calibri"/>
                <a:cs typeface="Times New Roman"/>
              </a:rPr>
              <a:t>улыбкой</a:t>
            </a:r>
            <a:r>
              <a:rPr lang="ru-RU" sz="1800" dirty="0">
                <a:solidFill>
                  <a:srgbClr val="0070C0"/>
                </a:solidFill>
                <a:latin typeface="Candara" panose="020E0502030303020204" pitchFamily="34" charset="0"/>
                <a:ea typeface="Calibri"/>
                <a:cs typeface="Times New Roman"/>
              </a:rPr>
              <a:t>. Но, тем не менее, никогда не бейте ребенка по губам </a:t>
            </a:r>
            <a:r>
              <a:rPr lang="ru-RU" sz="1800" dirty="0" smtClean="0">
                <a:solidFill>
                  <a:srgbClr val="0070C0"/>
                </a:solidFill>
                <a:latin typeface="Candara" panose="020E0502030303020204" pitchFamily="34" charset="0"/>
                <a:ea typeface="Calibri"/>
                <a:cs typeface="Times New Roman"/>
              </a:rPr>
              <a:t>и не </a:t>
            </a:r>
            <a:r>
              <a:rPr lang="ru-RU" sz="1800" dirty="0">
                <a:solidFill>
                  <a:srgbClr val="0070C0"/>
                </a:solidFill>
                <a:latin typeface="Candara" panose="020E0502030303020204" pitchFamily="34" charset="0"/>
                <a:ea typeface="Calibri"/>
                <a:cs typeface="Times New Roman"/>
              </a:rPr>
              <a:t>кусайте в ответ, </a:t>
            </a:r>
            <a:r>
              <a:rPr lang="ru-RU" sz="1800" dirty="0" smtClean="0">
                <a:solidFill>
                  <a:srgbClr val="0070C0"/>
                </a:solidFill>
                <a:latin typeface="Candara" panose="020E0502030303020204" pitchFamily="34" charset="0"/>
                <a:ea typeface="Calibri"/>
                <a:cs typeface="Times New Roman"/>
              </a:rPr>
              <a:t>стараясь</a:t>
            </a: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 </a:t>
            </a:r>
            <a:r>
              <a:rPr lang="ru-RU" sz="1800" dirty="0">
                <a:solidFill>
                  <a:srgbClr val="0070C0"/>
                </a:solidFill>
                <a:latin typeface="Candara" panose="020E0502030303020204" pitchFamily="34" charset="0"/>
                <a:ea typeface="Calibri"/>
                <a:cs typeface="Times New Roman"/>
              </a:rPr>
              <a:t>показать, что это больно. Можно </a:t>
            </a:r>
            <a:r>
              <a:rPr lang="ru-RU" sz="1800" dirty="0" smtClean="0">
                <a:solidFill>
                  <a:srgbClr val="0070C0"/>
                </a:solidFill>
                <a:latin typeface="Candara" panose="020E0502030303020204" pitchFamily="34" charset="0"/>
                <a:ea typeface="Calibri"/>
                <a:cs typeface="Times New Roman"/>
              </a:rPr>
              <a:t>закрыть </a:t>
            </a:r>
            <a:r>
              <a:rPr lang="ru-RU" sz="1800" dirty="0">
                <a:solidFill>
                  <a:srgbClr val="0070C0"/>
                </a:solidFill>
                <a:latin typeface="Candara" panose="020E0502030303020204" pitchFamily="34" charset="0"/>
                <a:ea typeface="Calibri"/>
                <a:cs typeface="Times New Roman"/>
              </a:rPr>
              <a:t>малышу рот </a:t>
            </a:r>
            <a:r>
              <a:rPr lang="ru-RU" sz="1800" dirty="0" smtClean="0">
                <a:solidFill>
                  <a:srgbClr val="0070C0"/>
                </a:solidFill>
                <a:latin typeface="Candara" panose="020E0502030303020204" pitchFamily="34" charset="0"/>
                <a:ea typeface="Calibri"/>
                <a:cs typeface="Times New Roman"/>
              </a:rPr>
              <a:t>ладонью</a:t>
            </a:r>
            <a:r>
              <a:rPr lang="ru-RU" sz="1800" dirty="0">
                <a:solidFill>
                  <a:srgbClr val="0070C0"/>
                </a:solidFill>
                <a:latin typeface="Candara" panose="020E0502030303020204" pitchFamily="34" charset="0"/>
                <a:ea typeface="Calibri"/>
                <a:cs typeface="Times New Roman"/>
              </a:rPr>
              <a:t>,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дать </a:t>
            </a:r>
            <a:r>
              <a:rPr lang="ru-RU" sz="1800" dirty="0">
                <a:solidFill>
                  <a:srgbClr val="0070C0"/>
                </a:solidFill>
                <a:latin typeface="Candara" panose="020E0502030303020204" pitchFamily="34" charset="0"/>
                <a:ea typeface="Calibri"/>
                <a:cs typeface="Times New Roman"/>
              </a:rPr>
              <a:t>ему время остыть, сказав</a:t>
            </a:r>
            <a:r>
              <a:rPr lang="ru-RU" sz="1800" dirty="0" smtClean="0">
                <a:solidFill>
                  <a:srgbClr val="0070C0"/>
                </a:solidFill>
                <a:latin typeface="Candara" panose="020E0502030303020204" pitchFamily="34" charset="0"/>
                <a:ea typeface="Calibri"/>
                <a:cs typeface="Times New Roman"/>
              </a:rPr>
              <a:t>: </a:t>
            </a:r>
            <a:r>
              <a:rPr lang="ru-RU" sz="1800" dirty="0">
                <a:solidFill>
                  <a:srgbClr val="0070C0"/>
                </a:solidFill>
                <a:latin typeface="Candara" panose="020E0502030303020204" pitchFamily="34" charset="0"/>
                <a:ea typeface="Calibri"/>
                <a:cs typeface="Times New Roman"/>
              </a:rPr>
              <a:t>«Я огорчена, мне стыдно,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что </a:t>
            </a:r>
            <a:r>
              <a:rPr lang="ru-RU" sz="1800" dirty="0">
                <a:solidFill>
                  <a:srgbClr val="0070C0"/>
                </a:solidFill>
                <a:latin typeface="Candara" panose="020E0502030303020204" pitchFamily="34" charset="0"/>
                <a:ea typeface="Calibri"/>
                <a:cs typeface="Times New Roman"/>
              </a:rPr>
              <a:t>ты так себя ведешь. Боюсь, что </a:t>
            </a:r>
            <a:r>
              <a:rPr lang="ru-RU" sz="1800" dirty="0" smtClean="0">
                <a:solidFill>
                  <a:srgbClr val="0070C0"/>
                </a:solidFill>
                <a:latin typeface="Candara" panose="020E0502030303020204" pitchFamily="34" charset="0"/>
                <a:ea typeface="Calibri"/>
                <a:cs typeface="Times New Roman"/>
              </a:rPr>
              <a:t>больше </a:t>
            </a:r>
            <a:r>
              <a:rPr lang="ru-RU" sz="1800" dirty="0">
                <a:solidFill>
                  <a:srgbClr val="0070C0"/>
                </a:solidFill>
                <a:latin typeface="Candara" panose="020E0502030303020204" pitchFamily="34" charset="0"/>
                <a:ea typeface="Calibri"/>
                <a:cs typeface="Times New Roman"/>
              </a:rPr>
              <a:t>эта девочка </a:t>
            </a:r>
            <a:endParaRPr lang="ru-RU" sz="1800" dirty="0" smtClean="0">
              <a:solidFill>
                <a:srgbClr val="0070C0"/>
              </a:solidFill>
              <a:latin typeface="Candara" panose="020E0502030303020204" pitchFamily="34" charset="0"/>
              <a:ea typeface="Calibri"/>
              <a:cs typeface="Times New Roman"/>
            </a:endParaRPr>
          </a:p>
          <a:p>
            <a:pPr marL="0" indent="0" algn="just">
              <a:spcBef>
                <a:spcPts val="0"/>
              </a:spcBef>
              <a:spcAft>
                <a:spcPts val="0"/>
              </a:spcAft>
              <a:buNone/>
            </a:pPr>
            <a:r>
              <a:rPr lang="ru-RU" sz="1800" dirty="0" smtClean="0">
                <a:solidFill>
                  <a:srgbClr val="0070C0"/>
                </a:solidFill>
                <a:latin typeface="Candara" panose="020E0502030303020204" pitchFamily="34" charset="0"/>
                <a:ea typeface="Calibri"/>
                <a:cs typeface="Times New Roman"/>
              </a:rPr>
              <a:t>не </a:t>
            </a:r>
            <a:r>
              <a:rPr lang="ru-RU" sz="1800" dirty="0">
                <a:solidFill>
                  <a:srgbClr val="0070C0"/>
                </a:solidFill>
                <a:latin typeface="Candara" panose="020E0502030303020204" pitchFamily="34" charset="0"/>
                <a:ea typeface="Calibri"/>
                <a:cs typeface="Times New Roman"/>
              </a:rPr>
              <a:t>станет с тобой играть, а эта тетя больше </a:t>
            </a:r>
          </a:p>
          <a:p>
            <a:pPr marL="0" indent="0" algn="just">
              <a:spcBef>
                <a:spcPts val="0"/>
              </a:spcBef>
              <a:spcAft>
                <a:spcPts val="0"/>
              </a:spcAft>
              <a:buNone/>
            </a:pPr>
            <a:r>
              <a:rPr lang="ru-RU" sz="1800" dirty="0">
                <a:solidFill>
                  <a:srgbClr val="0070C0"/>
                </a:solidFill>
                <a:latin typeface="Candara" panose="020E0502030303020204" pitchFamily="34" charset="0"/>
                <a:ea typeface="Calibri"/>
                <a:cs typeface="Times New Roman"/>
              </a:rPr>
              <a:t>не придет к нам в гости».</a:t>
            </a:r>
          </a:p>
          <a:p>
            <a:pPr marL="0" indent="0">
              <a:buNone/>
            </a:pPr>
            <a:endParaRPr lang="ru-RU"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9635" y="6181725"/>
            <a:ext cx="1006475" cy="6762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50" name="Picture 2" descr="http://www.kroshkaru.ru/images/cms/thumbs/685b108ff1cdafef037ad0da09557bc516bcd5a9/739365_original_1400_1000_5_1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7091" y="4441371"/>
            <a:ext cx="3131127" cy="22365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9181500"/>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wellbeings">
  <a:themeElements>
    <a:clrScheme name="Wellbeings 1">
      <a:dk1>
        <a:srgbClr val="FFAB2F"/>
      </a:dk1>
      <a:lt1>
        <a:srgbClr val="FFFFFF"/>
      </a:lt1>
      <a:dk2>
        <a:srgbClr val="C0C0C0"/>
      </a:dk2>
      <a:lt2>
        <a:srgbClr val="333333"/>
      </a:lt2>
      <a:accent1>
        <a:srgbClr val="689A69"/>
      </a:accent1>
      <a:accent2>
        <a:srgbClr val="D2ECD2"/>
      </a:accent2>
      <a:accent3>
        <a:srgbClr val="FFFFFF"/>
      </a:accent3>
      <a:accent4>
        <a:srgbClr val="DA9127"/>
      </a:accent4>
      <a:accent5>
        <a:srgbClr val="B9CAB9"/>
      </a:accent5>
      <a:accent6>
        <a:srgbClr val="BED6BE"/>
      </a:accent6>
      <a:hlink>
        <a:srgbClr val="005200"/>
      </a:hlink>
      <a:folHlink>
        <a:srgbClr val="98B88E"/>
      </a:folHlink>
    </a:clrScheme>
    <a:fontScheme name="Wellbeings">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ellbeings 1">
        <a:dk1>
          <a:srgbClr val="FFAB2F"/>
        </a:dk1>
        <a:lt1>
          <a:srgbClr val="FFFFFF"/>
        </a:lt1>
        <a:dk2>
          <a:srgbClr val="C0C0C0"/>
        </a:dk2>
        <a:lt2>
          <a:srgbClr val="333333"/>
        </a:lt2>
        <a:accent1>
          <a:srgbClr val="689A69"/>
        </a:accent1>
        <a:accent2>
          <a:srgbClr val="D2ECD2"/>
        </a:accent2>
        <a:accent3>
          <a:srgbClr val="FFFFFF"/>
        </a:accent3>
        <a:accent4>
          <a:srgbClr val="DA9127"/>
        </a:accent4>
        <a:accent5>
          <a:srgbClr val="B9CAB9"/>
        </a:accent5>
        <a:accent6>
          <a:srgbClr val="BED6BE"/>
        </a:accent6>
        <a:hlink>
          <a:srgbClr val="005200"/>
        </a:hlink>
        <a:folHlink>
          <a:srgbClr val="98B88E"/>
        </a:folHlink>
      </a:clrScheme>
      <a:clrMap bg1="lt1" tx1="dk1" bg2="lt2" tx2="dk2" accent1="accent1" accent2="accent2" accent3="accent3" accent4="accent4" accent5="accent5" accent6="accent6" hlink="hlink" folHlink="folHlink"/>
    </a:extraClrScheme>
    <a:extraClrScheme>
      <a:clrScheme name="Wellbeings 2">
        <a:dk1>
          <a:srgbClr val="F3B2D7"/>
        </a:dk1>
        <a:lt1>
          <a:srgbClr val="FFFFFF"/>
        </a:lt1>
        <a:dk2>
          <a:srgbClr val="C0C0C0"/>
        </a:dk2>
        <a:lt2>
          <a:srgbClr val="333333"/>
        </a:lt2>
        <a:accent1>
          <a:srgbClr val="7EB9EE"/>
        </a:accent1>
        <a:accent2>
          <a:srgbClr val="DDF4FF"/>
        </a:accent2>
        <a:accent3>
          <a:srgbClr val="FFFFFF"/>
        </a:accent3>
        <a:accent4>
          <a:srgbClr val="D097B7"/>
        </a:accent4>
        <a:accent5>
          <a:srgbClr val="C0D9F5"/>
        </a:accent5>
        <a:accent6>
          <a:srgbClr val="C8DDE7"/>
        </a:accent6>
        <a:hlink>
          <a:srgbClr val="0057AE"/>
        </a:hlink>
        <a:folHlink>
          <a:srgbClr val="99BBFF"/>
        </a:folHlink>
      </a:clrScheme>
      <a:clrMap bg1="lt1" tx1="dk1" bg2="lt2" tx2="dk2" accent1="accent1" accent2="accent2" accent3="accent3" accent4="accent4" accent5="accent5" accent6="accent6" hlink="hlink" folHlink="folHlink"/>
    </a:extraClrScheme>
    <a:extraClrScheme>
      <a:clrScheme name="Wellbeings 3">
        <a:dk1>
          <a:srgbClr val="74A275"/>
        </a:dk1>
        <a:lt1>
          <a:srgbClr val="FFFFFF"/>
        </a:lt1>
        <a:dk2>
          <a:srgbClr val="C0C0C0"/>
        </a:dk2>
        <a:lt2>
          <a:srgbClr val="333333"/>
        </a:lt2>
        <a:accent1>
          <a:srgbClr val="F4A9D1"/>
        </a:accent1>
        <a:accent2>
          <a:srgbClr val="FDE9EF"/>
        </a:accent2>
        <a:accent3>
          <a:srgbClr val="FFFFFF"/>
        </a:accent3>
        <a:accent4>
          <a:srgbClr val="628A63"/>
        </a:accent4>
        <a:accent5>
          <a:srgbClr val="F8D1E5"/>
        </a:accent5>
        <a:accent6>
          <a:srgbClr val="E5D3D9"/>
        </a:accent6>
        <a:hlink>
          <a:srgbClr val="740074"/>
        </a:hlink>
        <a:folHlink>
          <a:srgbClr val="FF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wellbeings</Template>
  <TotalTime>131</TotalTime>
  <Words>1027</Words>
  <Application>Microsoft Office PowerPoint</Application>
  <PresentationFormat>Экран (4:3)</PresentationFormat>
  <Paragraphs>94</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wellbeings</vt:lpstr>
      <vt:lpstr>Презентация Microsoft Office PowerPoint 97-2003</vt:lpstr>
      <vt:lpstr>Слайд 1</vt:lpstr>
      <vt:lpstr>Цель:</vt:lpstr>
      <vt:lpstr>  Задачи: </vt:lpstr>
      <vt:lpstr>Великий русский писатель Л.Н. Толстой записал однажды:</vt:lpstr>
      <vt:lpstr>Когда и в какой последовательности возникают привыч­ки?</vt:lpstr>
      <vt:lpstr>Как воспитываются привычки?</vt:lpstr>
      <vt:lpstr>Что нужно ребёнку?</vt:lpstr>
      <vt:lpstr>Что такое «вредная привычка»? </vt:lpstr>
      <vt:lpstr> Ребенок кусается </vt:lpstr>
      <vt:lpstr> Кусание ногтей </vt:lpstr>
      <vt:lpstr> Ковыряние в носу </vt:lpstr>
      <vt:lpstr> Гнев ребенка </vt:lpstr>
      <vt:lpstr> Ребенок говорит плохие слова </vt:lpstr>
      <vt:lpstr> Ребенок дразнится </vt:lpstr>
      <vt:lpstr>Искоренение вредных привычек.</vt:lpstr>
      <vt:lpstr>       ПАМЯТКА  РОДИТЕЛЯМ КАК  ОТУЧИТЬ  РЕБЁНКА    ОТ  ВРЕДНЫХ  ПРИВЫЧЕК</vt:lpstr>
      <vt:lpstr>Вывод:</vt:lpstr>
      <vt:lpstr>Использованная литература:</vt:lpstr>
      <vt:lpstr>Слайд 19</vt:lpstr>
    </vt:vector>
  </TitlesOfParts>
  <Company>DNA Project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DNA7 X86</dc:creator>
  <cp:lastModifiedBy>Детский сад 110</cp:lastModifiedBy>
  <cp:revision>20</cp:revision>
  <dcterms:created xsi:type="dcterms:W3CDTF">2014-06-02T13:51:20Z</dcterms:created>
  <dcterms:modified xsi:type="dcterms:W3CDTF">2017-02-25T06:52:52Z</dcterms:modified>
</cp:coreProperties>
</file>